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7"/>
  </p:notesMasterIdLst>
  <p:handoutMasterIdLst>
    <p:handoutMasterId r:id="rId88"/>
  </p:handoutMasterIdLst>
  <p:sldIdLst>
    <p:sldId id="256" r:id="rId3"/>
    <p:sldId id="272" r:id="rId4"/>
    <p:sldId id="290" r:id="rId5"/>
    <p:sldId id="284" r:id="rId6"/>
    <p:sldId id="275" r:id="rId7"/>
    <p:sldId id="257" r:id="rId8"/>
    <p:sldId id="258" r:id="rId9"/>
    <p:sldId id="259" r:id="rId10"/>
    <p:sldId id="260" r:id="rId11"/>
    <p:sldId id="261" r:id="rId12"/>
    <p:sldId id="285" r:id="rId13"/>
    <p:sldId id="262" r:id="rId14"/>
    <p:sldId id="268" r:id="rId15"/>
    <p:sldId id="264" r:id="rId16"/>
    <p:sldId id="265" r:id="rId17"/>
    <p:sldId id="266" r:id="rId18"/>
    <p:sldId id="281" r:id="rId19"/>
    <p:sldId id="317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8" r:id="rId35"/>
    <p:sldId id="342" r:id="rId36"/>
    <p:sldId id="289" r:id="rId37"/>
    <p:sldId id="300" r:id="rId38"/>
    <p:sldId id="302" r:id="rId39"/>
    <p:sldId id="301" r:id="rId40"/>
    <p:sldId id="299" r:id="rId41"/>
    <p:sldId id="343" r:id="rId42"/>
    <p:sldId id="344" r:id="rId43"/>
    <p:sldId id="346" r:id="rId44"/>
    <p:sldId id="349" r:id="rId45"/>
    <p:sldId id="350" r:id="rId46"/>
    <p:sldId id="348" r:id="rId47"/>
    <p:sldId id="347" r:id="rId48"/>
    <p:sldId id="345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19" r:id="rId72"/>
    <p:sldId id="288" r:id="rId73"/>
    <p:sldId id="294" r:id="rId74"/>
    <p:sldId id="293" r:id="rId75"/>
    <p:sldId id="292" r:id="rId76"/>
    <p:sldId id="291" r:id="rId77"/>
    <p:sldId id="295" r:id="rId78"/>
    <p:sldId id="296" r:id="rId79"/>
    <p:sldId id="298" r:id="rId80"/>
    <p:sldId id="282" r:id="rId81"/>
    <p:sldId id="280" r:id="rId82"/>
    <p:sldId id="283" r:id="rId83"/>
    <p:sldId id="276" r:id="rId84"/>
    <p:sldId id="277" r:id="rId85"/>
    <p:sldId id="271" r:id="rId86"/>
  </p:sldIdLst>
  <p:sldSz cx="9144000" cy="6858000" type="screen4x3"/>
  <p:notesSz cx="9872663" cy="67421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35CF2D-CBEA-4A21-9D4D-0C4A5B1F7208}">
          <p14:sldIdLst>
            <p14:sldId id="256"/>
            <p14:sldId id="272"/>
            <p14:sldId id="290"/>
            <p14:sldId id="284"/>
            <p14:sldId id="275"/>
            <p14:sldId id="257"/>
            <p14:sldId id="258"/>
            <p14:sldId id="259"/>
            <p14:sldId id="260"/>
            <p14:sldId id="261"/>
            <p14:sldId id="285"/>
            <p14:sldId id="262"/>
            <p14:sldId id="268"/>
            <p14:sldId id="264"/>
            <p14:sldId id="265"/>
            <p14:sldId id="266"/>
            <p14:sldId id="281"/>
            <p14:sldId id="317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8"/>
            <p14:sldId id="342"/>
            <p14:sldId id="289"/>
            <p14:sldId id="300"/>
            <p14:sldId id="302"/>
            <p14:sldId id="301"/>
            <p14:sldId id="299"/>
            <p14:sldId id="343"/>
            <p14:sldId id="344"/>
            <p14:sldId id="346"/>
            <p14:sldId id="349"/>
            <p14:sldId id="350"/>
            <p14:sldId id="348"/>
            <p14:sldId id="347"/>
            <p14:sldId id="345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19"/>
            <p14:sldId id="288"/>
            <p14:sldId id="294"/>
            <p14:sldId id="293"/>
            <p14:sldId id="292"/>
            <p14:sldId id="291"/>
            <p14:sldId id="295"/>
            <p14:sldId id="296"/>
            <p14:sldId id="298"/>
            <p14:sldId id="282"/>
            <p14:sldId id="280"/>
            <p14:sldId id="283"/>
            <p14:sldId id="276"/>
            <p14:sldId id="27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505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6" y="-90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MRRFEU2015\excel%20za%20ppt%20krapina%20prome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Sheet4!$A$4:$A$18</c:f>
              <c:strCache>
                <c:ptCount val="15"/>
                <c:pt idx="0">
                  <c:v>Kontinentalna Hrvatska </c:v>
                </c:pt>
                <c:pt idx="1">
                  <c:v>Krapinsko-zagorska županija</c:v>
                </c:pt>
                <c:pt idx="2">
                  <c:v>Varaždinska županija</c:v>
                </c:pt>
                <c:pt idx="3">
                  <c:v>Međimurska županija</c:v>
                </c:pt>
                <c:pt idx="4">
                  <c:v>Koprivničko-križevačka županija</c:v>
                </c:pt>
                <c:pt idx="5">
                  <c:v>Grad Zagreb</c:v>
                </c:pt>
                <c:pt idx="6">
                  <c:v>Zagrebačka županija</c:v>
                </c:pt>
                <c:pt idx="7">
                  <c:v>Karlovačka županija</c:v>
                </c:pt>
                <c:pt idx="8">
                  <c:v>Bjelovarsko-bilogorska županija</c:v>
                </c:pt>
                <c:pt idx="9">
                  <c:v>Sisačko-moslavačka županija</c:v>
                </c:pt>
                <c:pt idx="10">
                  <c:v>Virovitičko-podravska županija</c:v>
                </c:pt>
                <c:pt idx="11">
                  <c:v>Požeško-slavonska županija</c:v>
                </c:pt>
                <c:pt idx="12">
                  <c:v>Brodsko-posavska županija</c:v>
                </c:pt>
                <c:pt idx="13">
                  <c:v>Osječko-baranjska županija</c:v>
                </c:pt>
                <c:pt idx="14">
                  <c:v>Vukovarsko-srijemska županija</c:v>
                </c:pt>
              </c:strCache>
            </c:strRef>
          </c:cat>
          <c:val>
            <c:numRef>
              <c:f>Sheet4!$D$4:$D$18</c:f>
              <c:numCache>
                <c:formatCode>_(* #,##0.00_);_(* \(#,##0.00\);_(* "-"??_);_(@_)</c:formatCode>
                <c:ptCount val="15"/>
                <c:pt idx="0">
                  <c:v>78159.600000000006</c:v>
                </c:pt>
                <c:pt idx="1">
                  <c:v>46834.5</c:v>
                </c:pt>
                <c:pt idx="2">
                  <c:v>61591.5</c:v>
                </c:pt>
                <c:pt idx="3">
                  <c:v>62887.3</c:v>
                </c:pt>
                <c:pt idx="4">
                  <c:v>63371.8</c:v>
                </c:pt>
                <c:pt idx="5">
                  <c:v>137557.9</c:v>
                </c:pt>
                <c:pt idx="6">
                  <c:v>57884.7</c:v>
                </c:pt>
                <c:pt idx="7">
                  <c:v>57310.5</c:v>
                </c:pt>
                <c:pt idx="8">
                  <c:v>52501.1</c:v>
                </c:pt>
                <c:pt idx="9">
                  <c:v>61063.9</c:v>
                </c:pt>
                <c:pt idx="10" formatCode="General">
                  <c:v>47080.4</c:v>
                </c:pt>
                <c:pt idx="11">
                  <c:v>46691.9</c:v>
                </c:pt>
                <c:pt idx="12">
                  <c:v>43726</c:v>
                </c:pt>
                <c:pt idx="13">
                  <c:v>61485.2</c:v>
                </c:pt>
                <c:pt idx="14">
                  <c:v>46219.7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42048"/>
        <c:axId val="231256832"/>
      </c:barChart>
      <c:catAx>
        <c:axId val="231042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231256832"/>
        <c:crosses val="autoZero"/>
        <c:auto val="1"/>
        <c:lblAlgn val="ctr"/>
        <c:lblOffset val="100"/>
        <c:noMultiLvlLbl val="0"/>
      </c:catAx>
      <c:valAx>
        <c:axId val="23125683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231042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'izvoz_uvoz zupanije'!$B$125</c:f>
              <c:strCache>
                <c:ptCount val="1"/>
                <c:pt idx="0">
                  <c:v>UVOZ</c:v>
                </c:pt>
              </c:strCache>
            </c:strRef>
          </c:tx>
          <c:invertIfNegative val="0"/>
          <c:cat>
            <c:strRef>
              <c:f>'izvoz_uvoz zupanije'!$A$126:$A$139</c:f>
              <c:strCache>
                <c:ptCount val="14"/>
                <c:pt idx="0">
                  <c:v>Krapinsko-zagorska županija</c:v>
                </c:pt>
                <c:pt idx="1">
                  <c:v>Međimurska županija</c:v>
                </c:pt>
                <c:pt idx="2">
                  <c:v>Koprivničko-križevačka županija</c:v>
                </c:pt>
                <c:pt idx="3">
                  <c:v>Varaždinska županija</c:v>
                </c:pt>
                <c:pt idx="4">
                  <c:v>Grad Zagreb</c:v>
                </c:pt>
                <c:pt idx="5">
                  <c:v>Zagrebačka županija</c:v>
                </c:pt>
                <c:pt idx="6">
                  <c:v>Karlovačka županija</c:v>
                </c:pt>
                <c:pt idx="7">
                  <c:v>Bjelovarsko-bilogorska županija</c:v>
                </c:pt>
                <c:pt idx="8">
                  <c:v>Sisačko-moslavačka županija</c:v>
                </c:pt>
                <c:pt idx="9">
                  <c:v>Osječko-baranjska županija</c:v>
                </c:pt>
                <c:pt idx="10">
                  <c:v>Vukovarsko-srijemska županija</c:v>
                </c:pt>
                <c:pt idx="11">
                  <c:v>Brodsko-posavska županija</c:v>
                </c:pt>
                <c:pt idx="12">
                  <c:v>Požeško-slavonska županija</c:v>
                </c:pt>
                <c:pt idx="13">
                  <c:v>Virovitičko-podravska županija</c:v>
                </c:pt>
              </c:strCache>
            </c:strRef>
          </c:cat>
          <c:val>
            <c:numRef>
              <c:f>'izvoz_uvoz zupanije'!$B$126:$B$139</c:f>
              <c:numCache>
                <c:formatCode>_-* #,##0\ _k_n_-;\-* #,##0\ _k_n_-;_-* "-"??\ _k_n_-;_-@_-</c:formatCode>
                <c:ptCount val="14"/>
                <c:pt idx="0">
                  <c:v>1043.598279</c:v>
                </c:pt>
                <c:pt idx="1">
                  <c:v>1720.4376810000001</c:v>
                </c:pt>
                <c:pt idx="2">
                  <c:v>308.85231800000003</c:v>
                </c:pt>
                <c:pt idx="3">
                  <c:v>1806.1762189999999</c:v>
                </c:pt>
                <c:pt idx="4">
                  <c:v>51197.969768000003</c:v>
                </c:pt>
                <c:pt idx="5">
                  <c:v>8001.120226</c:v>
                </c:pt>
                <c:pt idx="6">
                  <c:v>285.41248200000001</c:v>
                </c:pt>
                <c:pt idx="7">
                  <c:v>1203.970266</c:v>
                </c:pt>
                <c:pt idx="8">
                  <c:v>1017.280026</c:v>
                </c:pt>
                <c:pt idx="9">
                  <c:v>4319.4918500000003</c:v>
                </c:pt>
                <c:pt idx="10">
                  <c:v>639.52016000000003</c:v>
                </c:pt>
                <c:pt idx="11">
                  <c:v>2091.4909830000001</c:v>
                </c:pt>
                <c:pt idx="12">
                  <c:v>1147.6673579999999</c:v>
                </c:pt>
                <c:pt idx="13">
                  <c:v>1031.7835110000001</c:v>
                </c:pt>
              </c:numCache>
            </c:numRef>
          </c:val>
        </c:ser>
        <c:ser>
          <c:idx val="1"/>
          <c:order val="1"/>
          <c:tx>
            <c:strRef>
              <c:f>'izvoz_uvoz zupanije'!$C$125</c:f>
              <c:strCache>
                <c:ptCount val="1"/>
                <c:pt idx="0">
                  <c:v>IZVOZ</c:v>
                </c:pt>
              </c:strCache>
            </c:strRef>
          </c:tx>
          <c:invertIfNegative val="0"/>
          <c:cat>
            <c:strRef>
              <c:f>'izvoz_uvoz zupanije'!$A$126:$A$139</c:f>
              <c:strCache>
                <c:ptCount val="14"/>
                <c:pt idx="0">
                  <c:v>Krapinsko-zagorska županija</c:v>
                </c:pt>
                <c:pt idx="1">
                  <c:v>Međimurska županija</c:v>
                </c:pt>
                <c:pt idx="2">
                  <c:v>Koprivničko-križevačka županija</c:v>
                </c:pt>
                <c:pt idx="3">
                  <c:v>Varaždinska županija</c:v>
                </c:pt>
                <c:pt idx="4">
                  <c:v>Grad Zagreb</c:v>
                </c:pt>
                <c:pt idx="5">
                  <c:v>Zagrebačka županija</c:v>
                </c:pt>
                <c:pt idx="6">
                  <c:v>Karlovačka županija</c:v>
                </c:pt>
                <c:pt idx="7">
                  <c:v>Bjelovarsko-bilogorska županija</c:v>
                </c:pt>
                <c:pt idx="8">
                  <c:v>Sisačko-moslavačka županija</c:v>
                </c:pt>
                <c:pt idx="9">
                  <c:v>Osječko-baranjska županija</c:v>
                </c:pt>
                <c:pt idx="10">
                  <c:v>Vukovarsko-srijemska županija</c:v>
                </c:pt>
                <c:pt idx="11">
                  <c:v>Brodsko-posavska županija</c:v>
                </c:pt>
                <c:pt idx="12">
                  <c:v>Požeško-slavonska županija</c:v>
                </c:pt>
                <c:pt idx="13">
                  <c:v>Virovitičko-podravska županija</c:v>
                </c:pt>
              </c:strCache>
            </c:strRef>
          </c:cat>
          <c:val>
            <c:numRef>
              <c:f>'izvoz_uvoz zupanije'!$C$126:$C$139</c:f>
              <c:numCache>
                <c:formatCode>_-* #,##0\ _k_n_-;\-* #,##0\ _k_n_-;_-* "-"??\ _k_n_-;_-@_-</c:formatCode>
                <c:ptCount val="14"/>
                <c:pt idx="0">
                  <c:v>2664.0834639999998</c:v>
                </c:pt>
                <c:pt idx="1">
                  <c:v>3093.5053680000001</c:v>
                </c:pt>
                <c:pt idx="2">
                  <c:v>1843.746866</c:v>
                </c:pt>
                <c:pt idx="3">
                  <c:v>5633.2495660000004</c:v>
                </c:pt>
                <c:pt idx="4">
                  <c:v>42377.833997000002</c:v>
                </c:pt>
                <c:pt idx="5">
                  <c:v>4478.9679770000002</c:v>
                </c:pt>
                <c:pt idx="6">
                  <c:v>1576.953587</c:v>
                </c:pt>
                <c:pt idx="7">
                  <c:v>784.19838000000004</c:v>
                </c:pt>
                <c:pt idx="8">
                  <c:v>2944.0867520000002</c:v>
                </c:pt>
                <c:pt idx="9">
                  <c:v>3323.547223</c:v>
                </c:pt>
                <c:pt idx="10">
                  <c:v>1212.2828890000001</c:v>
                </c:pt>
                <c:pt idx="11">
                  <c:v>1751.1151050000001</c:v>
                </c:pt>
                <c:pt idx="12">
                  <c:v>675.37335399999995</c:v>
                </c:pt>
                <c:pt idx="13">
                  <c:v>721.51404100000002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421376"/>
        <c:axId val="226627968"/>
      </c:barChart>
      <c:catAx>
        <c:axId val="22642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226627968"/>
        <c:crosses val="autoZero"/>
        <c:auto val="1"/>
        <c:lblAlgn val="ctr"/>
        <c:lblOffset val="100"/>
        <c:noMultiLvlLbl val="0"/>
      </c:catAx>
      <c:valAx>
        <c:axId val="226627968"/>
        <c:scaling>
          <c:orientation val="minMax"/>
        </c:scaling>
        <c:delete val="0"/>
        <c:axPos val="l"/>
        <c:majorGridlines/>
        <c:numFmt formatCode="_-* #,##0\ _k_n_-;\-* #,##0\ _k_n_-;_-* &quot;-&quot;??\ _k_n_-;_-@_-" sourceLinked="1"/>
        <c:majorTickMark val="out"/>
        <c:minorTickMark val="none"/>
        <c:tickLblPos val="nextTo"/>
        <c:crossAx val="2264213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Sheet3!$B$19:$B$41</c:f>
              <c:strCache>
                <c:ptCount val="23"/>
                <c:pt idx="0">
                  <c:v>Šibensko-kninska županija</c:v>
                </c:pt>
                <c:pt idx="1">
                  <c:v>Istarska županija</c:v>
                </c:pt>
                <c:pt idx="2">
                  <c:v>Zadarska županija</c:v>
                </c:pt>
                <c:pt idx="3">
                  <c:v>Ličko-senjska županija</c:v>
                </c:pt>
                <c:pt idx="4">
                  <c:v>Splitsko-dalmatinska županija</c:v>
                </c:pt>
                <c:pt idx="5">
                  <c:v>Primorsko-goranska županija</c:v>
                </c:pt>
                <c:pt idx="6">
                  <c:v>Dubrovačko-neretvanska županija</c:v>
                </c:pt>
                <c:pt idx="7">
                  <c:v>Jadranska Hrvatska</c:v>
                </c:pt>
                <c:pt idx="8">
                  <c:v>Požeško-slavonska županija</c:v>
                </c:pt>
                <c:pt idx="9">
                  <c:v>Međimurska županija</c:v>
                </c:pt>
                <c:pt idx="10">
                  <c:v>Zagrebačka županija</c:v>
                </c:pt>
                <c:pt idx="11">
                  <c:v>Virovitičko-podravska županija</c:v>
                </c:pt>
                <c:pt idx="12">
                  <c:v>Bjelovarsko-bilogorska županija</c:v>
                </c:pt>
                <c:pt idx="13">
                  <c:v>Varaždinska županija</c:v>
                </c:pt>
                <c:pt idx="14">
                  <c:v>Krapinsko-zagorska županija</c:v>
                </c:pt>
                <c:pt idx="15">
                  <c:v>Grad Zagreb</c:v>
                </c:pt>
                <c:pt idx="16">
                  <c:v>Osječko-baranjska županija</c:v>
                </c:pt>
                <c:pt idx="17">
                  <c:v>Sisačko-moslavačka županija</c:v>
                </c:pt>
                <c:pt idx="18">
                  <c:v>Brodsko-posavska županija</c:v>
                </c:pt>
                <c:pt idx="19">
                  <c:v>Karlovačka županija</c:v>
                </c:pt>
                <c:pt idx="20">
                  <c:v>Koprivničko-križevačka županija</c:v>
                </c:pt>
                <c:pt idx="21">
                  <c:v>Vukovarsko-srijemska županija</c:v>
                </c:pt>
                <c:pt idx="22">
                  <c:v>Kontinentalna Hrvatska</c:v>
                </c:pt>
              </c:strCache>
            </c:strRef>
          </c:cat>
          <c:val>
            <c:numRef>
              <c:f>Sheet3!$C$19:$C$41</c:f>
              <c:numCache>
                <c:formatCode>General</c:formatCode>
                <c:ptCount val="23"/>
                <c:pt idx="0">
                  <c:v>24.631481913856749</c:v>
                </c:pt>
                <c:pt idx="1">
                  <c:v>71.340265614319094</c:v>
                </c:pt>
                <c:pt idx="2">
                  <c:v>75.900869317355031</c:v>
                </c:pt>
                <c:pt idx="3">
                  <c:v>91.591012742697515</c:v>
                </c:pt>
                <c:pt idx="4">
                  <c:v>126.07603878320378</c:v>
                </c:pt>
                <c:pt idx="5">
                  <c:v>170.93536073567469</c:v>
                </c:pt>
                <c:pt idx="6">
                  <c:v>132.84799664430696</c:v>
                </c:pt>
                <c:pt idx="7">
                  <c:v>114.14758474120788</c:v>
                </c:pt>
                <c:pt idx="8">
                  <c:v>3.3535629235743976</c:v>
                </c:pt>
                <c:pt idx="9">
                  <c:v>27.87435075622972</c:v>
                </c:pt>
                <c:pt idx="10">
                  <c:v>30.512193916093892</c:v>
                </c:pt>
                <c:pt idx="11">
                  <c:v>33.386521879998028</c:v>
                </c:pt>
                <c:pt idx="12">
                  <c:v>48.85229464222909</c:v>
                </c:pt>
                <c:pt idx="13">
                  <c:v>68.070302955153821</c:v>
                </c:pt>
                <c:pt idx="14">
                  <c:v>76.756041902162693</c:v>
                </c:pt>
                <c:pt idx="15">
                  <c:v>82.835126792906962</c:v>
                </c:pt>
                <c:pt idx="16">
                  <c:v>99.762864123344869</c:v>
                </c:pt>
                <c:pt idx="17">
                  <c:v>130.35540788648311</c:v>
                </c:pt>
                <c:pt idx="18">
                  <c:v>131.72473264818078</c:v>
                </c:pt>
                <c:pt idx="19">
                  <c:v>157.82574572297716</c:v>
                </c:pt>
                <c:pt idx="20">
                  <c:v>186.86903361595117</c:v>
                </c:pt>
                <c:pt idx="21">
                  <c:v>519.36955698680504</c:v>
                </c:pt>
                <c:pt idx="22">
                  <c:v>91.054521854308305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700160"/>
        <c:axId val="232706048"/>
      </c:barChart>
      <c:catAx>
        <c:axId val="232700160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sr-Latn-RS"/>
          </a:p>
        </c:txPr>
        <c:crossAx val="232706048"/>
        <c:crossesAt val="100"/>
        <c:auto val="1"/>
        <c:lblAlgn val="ctr"/>
        <c:lblOffset val="100"/>
        <c:noMultiLvlLbl val="0"/>
      </c:catAx>
      <c:valAx>
        <c:axId val="232706048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232700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16,3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12,6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13,5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15,0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11,9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13,2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18,5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17,5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/>
                      <a:t>21,3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/>
                      <a:t>21,</a:t>
                    </a:r>
                    <a:r>
                      <a:rPr lang="hr-HR" b="1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/>
                      <a:t>20,8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/>
                      <a:t>27,0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/>
                      <a:t>21,7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/>
                      <a:t>25,3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Sheet2!$A$2:$A$16</c:f>
              <c:strCache>
                <c:ptCount val="15"/>
                <c:pt idx="0">
                  <c:v>Kontinentalna Hrvatska</c:v>
                </c:pt>
                <c:pt idx="1">
                  <c:v>Krapinsko-zagorska županija</c:v>
                </c:pt>
                <c:pt idx="2">
                  <c:v>Varaždinska županija</c:v>
                </c:pt>
                <c:pt idx="3">
                  <c:v>Međimurska županija</c:v>
                </c:pt>
                <c:pt idx="4">
                  <c:v>Koprivničko-križevačka županija</c:v>
                </c:pt>
                <c:pt idx="5">
                  <c:v>Grad Zagreb</c:v>
                </c:pt>
                <c:pt idx="6">
                  <c:v>Zagrebačka županija</c:v>
                </c:pt>
                <c:pt idx="7">
                  <c:v>Karlovačka županija</c:v>
                </c:pt>
                <c:pt idx="8">
                  <c:v>Bjelovarsko-bilogorska županija</c:v>
                </c:pt>
                <c:pt idx="9">
                  <c:v>Sisačko-moslavačka županija</c:v>
                </c:pt>
                <c:pt idx="10">
                  <c:v>Virovitičko-podravska županija</c:v>
                </c:pt>
                <c:pt idx="11">
                  <c:v>Požeško-slavonska županija</c:v>
                </c:pt>
                <c:pt idx="12">
                  <c:v>Brodsko-posavska županija</c:v>
                </c:pt>
                <c:pt idx="13">
                  <c:v>Osječko-baranjska županija</c:v>
                </c:pt>
                <c:pt idx="14">
                  <c:v>Vukovarsko-srijemska županija</c:v>
                </c:pt>
              </c:strCache>
            </c:strRef>
          </c:cat>
          <c:val>
            <c:numRef>
              <c:f>Sheet2!$D$2:$D$16</c:f>
              <c:numCache>
                <c:formatCode>0.00%</c:formatCode>
                <c:ptCount val="15"/>
                <c:pt idx="0">
                  <c:v>0.16300000000000001</c:v>
                </c:pt>
                <c:pt idx="1">
                  <c:v>0.126</c:v>
                </c:pt>
                <c:pt idx="2">
                  <c:v>0.13500000000000001</c:v>
                </c:pt>
                <c:pt idx="3">
                  <c:v>0.13500000000000001</c:v>
                </c:pt>
                <c:pt idx="4">
                  <c:v>0.15</c:v>
                </c:pt>
                <c:pt idx="5">
                  <c:v>0.11899999999999999</c:v>
                </c:pt>
                <c:pt idx="6">
                  <c:v>0.13200000000000001</c:v>
                </c:pt>
                <c:pt idx="7">
                  <c:v>0.185</c:v>
                </c:pt>
                <c:pt idx="8">
                  <c:v>0.17499999999999999</c:v>
                </c:pt>
                <c:pt idx="9">
                  <c:v>0.21299999999999999</c:v>
                </c:pt>
                <c:pt idx="10">
                  <c:v>0.218</c:v>
                </c:pt>
                <c:pt idx="11">
                  <c:v>0.20799999999999999</c:v>
                </c:pt>
                <c:pt idx="12">
                  <c:v>0.27</c:v>
                </c:pt>
                <c:pt idx="13">
                  <c:v>0.217</c:v>
                </c:pt>
                <c:pt idx="14">
                  <c:v>0.253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563456"/>
        <c:axId val="232564992"/>
      </c:barChart>
      <c:catAx>
        <c:axId val="23256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232564992"/>
        <c:crosses val="autoZero"/>
        <c:auto val="1"/>
        <c:lblAlgn val="ctr"/>
        <c:lblOffset val="100"/>
        <c:noMultiLvlLbl val="0"/>
      </c:catAx>
      <c:valAx>
        <c:axId val="2325649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25634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mladi!$K$33:$K$54</c:f>
              <c:strCache>
                <c:ptCount val="22"/>
                <c:pt idx="0">
                  <c:v>Istarska županija</c:v>
                </c:pt>
                <c:pt idx="1">
                  <c:v>Primorsko-goranska županija</c:v>
                </c:pt>
                <c:pt idx="2">
                  <c:v>Dubrovačko-neretvanska županija</c:v>
                </c:pt>
                <c:pt idx="3">
                  <c:v>Ličko-senjska županija</c:v>
                </c:pt>
                <c:pt idx="4">
                  <c:v>Zadarska županija</c:v>
                </c:pt>
                <c:pt idx="5">
                  <c:v>Šibensko-kninska županija</c:v>
                </c:pt>
                <c:pt idx="6">
                  <c:v>Splitsko-dalmatinska županija</c:v>
                </c:pt>
                <c:pt idx="7">
                  <c:v>Jadranska Hrvatska</c:v>
                </c:pt>
                <c:pt idx="8">
                  <c:v>Krapinsko-zagorska županija</c:v>
                </c:pt>
                <c:pt idx="9">
                  <c:v>Varaždinska županija</c:v>
                </c:pt>
                <c:pt idx="10">
                  <c:v>Zagrebačka županija</c:v>
                </c:pt>
                <c:pt idx="11">
                  <c:v>Međimurska županija</c:v>
                </c:pt>
                <c:pt idx="12">
                  <c:v>Grad Zagreb</c:v>
                </c:pt>
                <c:pt idx="13">
                  <c:v>Karlovačka županija</c:v>
                </c:pt>
                <c:pt idx="14">
                  <c:v>Koprivničko-križevačka županija</c:v>
                </c:pt>
                <c:pt idx="15">
                  <c:v>Bjelovarsko-bilogorska županija</c:v>
                </c:pt>
                <c:pt idx="16">
                  <c:v>Sisačko-moslavačka županija</c:v>
                </c:pt>
                <c:pt idx="17">
                  <c:v>Požeško-slavonska županija</c:v>
                </c:pt>
                <c:pt idx="18">
                  <c:v>Virovitičko-podravska županija</c:v>
                </c:pt>
                <c:pt idx="19">
                  <c:v>Osječko-baranjska županija</c:v>
                </c:pt>
                <c:pt idx="20">
                  <c:v>Vukovarsko-srijemska županija</c:v>
                </c:pt>
                <c:pt idx="21">
                  <c:v>Brodsko-posavska županija</c:v>
                </c:pt>
              </c:strCache>
            </c:strRef>
          </c:cat>
          <c:val>
            <c:numRef>
              <c:f>mladi!$L$33:$L$54</c:f>
              <c:numCache>
                <c:formatCode>0.0%</c:formatCode>
                <c:ptCount val="22"/>
                <c:pt idx="0">
                  <c:v>0.30558288243974424</c:v>
                </c:pt>
                <c:pt idx="1">
                  <c:v>0.35150110820068509</c:v>
                </c:pt>
                <c:pt idx="2">
                  <c:v>0.35682722050375609</c:v>
                </c:pt>
                <c:pt idx="3">
                  <c:v>0.39106453392167678</c:v>
                </c:pt>
                <c:pt idx="4">
                  <c:v>0.39987038237200262</c:v>
                </c:pt>
                <c:pt idx="5">
                  <c:v>0.41726618705035973</c:v>
                </c:pt>
                <c:pt idx="6">
                  <c:v>0.43279181360929642</c:v>
                </c:pt>
                <c:pt idx="7">
                  <c:v>0.38401792959542486</c:v>
                </c:pt>
                <c:pt idx="8">
                  <c:v>0.2830448767039363</c:v>
                </c:pt>
                <c:pt idx="9">
                  <c:v>0.29118217054263568</c:v>
                </c:pt>
                <c:pt idx="10">
                  <c:v>0.30183165847052956</c:v>
                </c:pt>
                <c:pt idx="11">
                  <c:v>0.3068524096385542</c:v>
                </c:pt>
                <c:pt idx="12">
                  <c:v>0.32874953402642587</c:v>
                </c:pt>
                <c:pt idx="13">
                  <c:v>0.36186612576064908</c:v>
                </c:pt>
                <c:pt idx="14">
                  <c:v>0.40028345818991701</c:v>
                </c:pt>
                <c:pt idx="15">
                  <c:v>0.40607142857142858</c:v>
                </c:pt>
                <c:pt idx="16">
                  <c:v>0.44460996749729143</c:v>
                </c:pt>
                <c:pt idx="17">
                  <c:v>0.44702766333137139</c:v>
                </c:pt>
                <c:pt idx="18">
                  <c:v>0.45376845376845376</c:v>
                </c:pt>
                <c:pt idx="19">
                  <c:v>0.46757990867579907</c:v>
                </c:pt>
                <c:pt idx="20">
                  <c:v>0.48515349773527933</c:v>
                </c:pt>
                <c:pt idx="21">
                  <c:v>0.53276872964169386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389504"/>
        <c:axId val="234391040"/>
      </c:barChart>
      <c:catAx>
        <c:axId val="234389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Calibri" panose="020F0502020204030204" pitchFamily="34" charset="0"/>
              </a:defRPr>
            </a:pPr>
            <a:endParaRPr lang="sr-Latn-RS"/>
          </a:p>
        </c:txPr>
        <c:crossAx val="234391040"/>
        <c:crosses val="autoZero"/>
        <c:auto val="1"/>
        <c:lblAlgn val="ctr"/>
        <c:lblOffset val="100"/>
        <c:noMultiLvlLbl val="0"/>
      </c:catAx>
      <c:valAx>
        <c:axId val="2343910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sr-Latn-RS"/>
          </a:p>
        </c:txPr>
        <c:crossAx val="2343895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stari!$Q$20:$Q$42</c:f>
              <c:strCache>
                <c:ptCount val="23"/>
                <c:pt idx="0">
                  <c:v>Dubrovačko-neretvanska županija</c:v>
                </c:pt>
                <c:pt idx="1">
                  <c:v>Istarska županija</c:v>
                </c:pt>
                <c:pt idx="2">
                  <c:v>Primorsko-goranska županija</c:v>
                </c:pt>
                <c:pt idx="3">
                  <c:v>Ličko-senjska županija</c:v>
                </c:pt>
                <c:pt idx="4">
                  <c:v>Šibensko-kninska županija</c:v>
                </c:pt>
                <c:pt idx="5">
                  <c:v>Splitsko-dalmatinska županija</c:v>
                </c:pt>
                <c:pt idx="6">
                  <c:v>Zadarska županija</c:v>
                </c:pt>
                <c:pt idx="7">
                  <c:v>Jadranska Hrvatska</c:v>
                </c:pt>
                <c:pt idx="8">
                  <c:v>Koprivničko-križevačka županija</c:v>
                </c:pt>
                <c:pt idx="9">
                  <c:v>Grad Zagreb</c:v>
                </c:pt>
                <c:pt idx="10">
                  <c:v>Krapinsko-zagorska županija</c:v>
                </c:pt>
                <c:pt idx="11">
                  <c:v>Zagrebačka županija</c:v>
                </c:pt>
                <c:pt idx="12">
                  <c:v>Bjelovarsko-bilogorska županija</c:v>
                </c:pt>
                <c:pt idx="13">
                  <c:v>Međimurska županija</c:v>
                </c:pt>
                <c:pt idx="14">
                  <c:v>Varaždinska županija</c:v>
                </c:pt>
                <c:pt idx="15">
                  <c:v>Požeško-slavonska županija</c:v>
                </c:pt>
                <c:pt idx="16">
                  <c:v>Virovitičko-podravska županija</c:v>
                </c:pt>
                <c:pt idx="17">
                  <c:v>Osječko-baranjska županija</c:v>
                </c:pt>
                <c:pt idx="18">
                  <c:v>Vukovarsko-srijemska županija</c:v>
                </c:pt>
                <c:pt idx="19">
                  <c:v>Sisačko-moslavačka županija</c:v>
                </c:pt>
                <c:pt idx="20">
                  <c:v>Brodsko-posavska županija</c:v>
                </c:pt>
                <c:pt idx="21">
                  <c:v>Karlovačka županija</c:v>
                </c:pt>
                <c:pt idx="22">
                  <c:v>Kontinentalna Hrvatska</c:v>
                </c:pt>
              </c:strCache>
            </c:strRef>
          </c:cat>
          <c:val>
            <c:numRef>
              <c:f>stari!$R$20:$R$42</c:f>
              <c:numCache>
                <c:formatCode>0.0%</c:formatCode>
                <c:ptCount val="23"/>
                <c:pt idx="0">
                  <c:v>9.0755830289407133E-2</c:v>
                </c:pt>
                <c:pt idx="1">
                  <c:v>9.4856438259644182E-2</c:v>
                </c:pt>
                <c:pt idx="2">
                  <c:v>0.11373587761500621</c:v>
                </c:pt>
                <c:pt idx="3">
                  <c:v>0.13357215967246674</c:v>
                </c:pt>
                <c:pt idx="4">
                  <c:v>0.13415141430948418</c:v>
                </c:pt>
                <c:pt idx="5">
                  <c:v>0.13761553109470068</c:v>
                </c:pt>
                <c:pt idx="6">
                  <c:v>0.14495798319327732</c:v>
                </c:pt>
                <c:pt idx="7">
                  <c:v>0.12074643249176729</c:v>
                </c:pt>
                <c:pt idx="8">
                  <c:v>9.0158045977011492E-2</c:v>
                </c:pt>
                <c:pt idx="9">
                  <c:v>0.10077092511013216</c:v>
                </c:pt>
                <c:pt idx="10">
                  <c:v>0.11476525289181221</c:v>
                </c:pt>
                <c:pt idx="11">
                  <c:v>0.12119118358322394</c:v>
                </c:pt>
                <c:pt idx="12">
                  <c:v>0.1213160767191642</c:v>
                </c:pt>
                <c:pt idx="13">
                  <c:v>0.12764955252001883</c:v>
                </c:pt>
                <c:pt idx="14">
                  <c:v>0.14528616972825262</c:v>
                </c:pt>
                <c:pt idx="15">
                  <c:v>0.15121368881814565</c:v>
                </c:pt>
                <c:pt idx="16">
                  <c:v>0.16638078902229847</c:v>
                </c:pt>
                <c:pt idx="17">
                  <c:v>0.18116440976206871</c:v>
                </c:pt>
                <c:pt idx="18">
                  <c:v>0.18117040630685263</c:v>
                </c:pt>
                <c:pt idx="19">
                  <c:v>0.18328623334679048</c:v>
                </c:pt>
                <c:pt idx="20">
                  <c:v>0.18881821225309675</c:v>
                </c:pt>
                <c:pt idx="21">
                  <c:v>0.19310105737562835</c:v>
                </c:pt>
                <c:pt idx="22">
                  <c:v>0.13432801735622121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42400"/>
        <c:axId val="233543936"/>
      </c:barChart>
      <c:catAx>
        <c:axId val="233542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Calibri" panose="020F0502020204030204" pitchFamily="34" charset="0"/>
              </a:defRPr>
            </a:pPr>
            <a:endParaRPr lang="sr-Latn-RS"/>
          </a:p>
        </c:txPr>
        <c:crossAx val="233543936"/>
        <c:crosses val="autoZero"/>
        <c:auto val="1"/>
        <c:lblAlgn val="ctr"/>
        <c:lblOffset val="100"/>
        <c:noMultiLvlLbl val="0"/>
      </c:catAx>
      <c:valAx>
        <c:axId val="2335439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Calibri" panose="020F0502020204030204" pitchFamily="34" charset="0"/>
              </a:defRPr>
            </a:pPr>
            <a:endParaRPr lang="sr-Latn-RS"/>
          </a:p>
        </c:txPr>
        <c:crossAx val="2335424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Kontinentalna Hrvatska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-1.0498172160765207E-2"/>
                  <c:y val="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498172160765207E-2"/>
                  <c:y val="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498172160765207E-2"/>
                  <c:y val="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Sheet10!$C$3:$F$3</c:f>
              <c:strCache>
                <c:ptCount val="4"/>
                <c:pt idx="0">
                  <c:v>Autoceste</c:v>
                </c:pt>
                <c:pt idx="1">
                  <c:v>Državne ceste</c:v>
                </c:pt>
                <c:pt idx="2">
                  <c:v>Županijske ceste</c:v>
                </c:pt>
                <c:pt idx="3">
                  <c:v>Lokalne ceste</c:v>
                </c:pt>
              </c:strCache>
            </c:strRef>
          </c:cat>
          <c:val>
            <c:numRef>
              <c:f>Sheet10!$C$4:$F$4</c:f>
              <c:numCache>
                <c:formatCode>General</c:formatCode>
                <c:ptCount val="4"/>
                <c:pt idx="0">
                  <c:v>642</c:v>
                </c:pt>
                <c:pt idx="1">
                  <c:v>3246</c:v>
                </c:pt>
                <c:pt idx="2">
                  <c:v>6009</c:v>
                </c:pt>
                <c:pt idx="3">
                  <c:v>5159</c:v>
                </c:pt>
              </c:numCache>
            </c:numRef>
          </c:val>
        </c:ser>
        <c:ser>
          <c:idx val="1"/>
          <c:order val="1"/>
          <c:tx>
            <c:strRef>
              <c:f>Sheet10!$B$5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Sheet10!$C$3:$F$3</c:f>
              <c:strCache>
                <c:ptCount val="4"/>
                <c:pt idx="0">
                  <c:v>Autoceste</c:v>
                </c:pt>
                <c:pt idx="1">
                  <c:v>Državne ceste</c:v>
                </c:pt>
                <c:pt idx="2">
                  <c:v>Županijske ceste</c:v>
                </c:pt>
                <c:pt idx="3">
                  <c:v>Lokalne ceste</c:v>
                </c:pt>
              </c:strCache>
            </c:strRef>
          </c:cat>
          <c:val>
            <c:numRef>
              <c:f>Sheet10!$C$5:$F$5</c:f>
              <c:numCache>
                <c:formatCode>General</c:formatCode>
                <c:ptCount val="4"/>
                <c:pt idx="0">
                  <c:v>1254</c:v>
                </c:pt>
                <c:pt idx="1">
                  <c:v>6581</c:v>
                </c:pt>
                <c:pt idx="2">
                  <c:v>9809</c:v>
                </c:pt>
                <c:pt idx="3">
                  <c:v>9046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axId val="170751488"/>
        <c:axId val="170753408"/>
      </c:barChart>
      <c:catAx>
        <c:axId val="170751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0753408"/>
        <c:crosses val="autoZero"/>
        <c:auto val="1"/>
        <c:lblAlgn val="ctr"/>
        <c:lblOffset val="100"/>
        <c:noMultiLvlLbl val="0"/>
      </c:catAx>
      <c:valAx>
        <c:axId val="17075340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707514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92855814908786E-2"/>
          <c:y val="2.1411346244101345E-2"/>
          <c:w val="0.90602596404624092"/>
          <c:h val="0.612912566343369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Sheet7!$T$5:$T$18</c:f>
              <c:strCache>
                <c:ptCount val="14"/>
                <c:pt idx="0">
                  <c:v>Varaždinska </c:v>
                </c:pt>
                <c:pt idx="1">
                  <c:v>Međimurska </c:v>
                </c:pt>
                <c:pt idx="2">
                  <c:v>Krapinsko-zagorska </c:v>
                </c:pt>
                <c:pt idx="3">
                  <c:v>Koprivničko-križevačka </c:v>
                </c:pt>
                <c:pt idx="4">
                  <c:v>Grad Zagreb</c:v>
                </c:pt>
                <c:pt idx="5">
                  <c:v>Zagrebačka </c:v>
                </c:pt>
                <c:pt idx="6">
                  <c:v>Bjelovarsko-bilogorska </c:v>
                </c:pt>
                <c:pt idx="7">
                  <c:v>Karlovačka </c:v>
                </c:pt>
                <c:pt idx="8">
                  <c:v>Sisačko-moslavačka </c:v>
                </c:pt>
                <c:pt idx="9">
                  <c:v>Brodsko-posavska </c:v>
                </c:pt>
                <c:pt idx="10">
                  <c:v>Virovitičko-podravska </c:v>
                </c:pt>
                <c:pt idx="11">
                  <c:v>Osječko-baranjska </c:v>
                </c:pt>
                <c:pt idx="12">
                  <c:v>Vukovarsko-srijemska </c:v>
                </c:pt>
                <c:pt idx="13">
                  <c:v>Požeško-slavonska </c:v>
                </c:pt>
              </c:strCache>
            </c:strRef>
          </c:cat>
          <c:val>
            <c:numRef>
              <c:f>Sheet7!$U$5:$U$18</c:f>
              <c:numCache>
                <c:formatCode>General</c:formatCode>
                <c:ptCount val="14"/>
                <c:pt idx="0">
                  <c:v>906</c:v>
                </c:pt>
                <c:pt idx="1">
                  <c:v>775</c:v>
                </c:pt>
                <c:pt idx="2">
                  <c:v>765</c:v>
                </c:pt>
                <c:pt idx="3">
                  <c:v>618</c:v>
                </c:pt>
                <c:pt idx="4" formatCode="#,##0">
                  <c:v>1212</c:v>
                </c:pt>
                <c:pt idx="5">
                  <c:v>520</c:v>
                </c:pt>
                <c:pt idx="6">
                  <c:v>504</c:v>
                </c:pt>
                <c:pt idx="7">
                  <c:v>413</c:v>
                </c:pt>
                <c:pt idx="8">
                  <c:v>401</c:v>
                </c:pt>
                <c:pt idx="9">
                  <c:v>445</c:v>
                </c:pt>
                <c:pt idx="10">
                  <c:v>423</c:v>
                </c:pt>
                <c:pt idx="11">
                  <c:v>396</c:v>
                </c:pt>
                <c:pt idx="12">
                  <c:v>386</c:v>
                </c:pt>
                <c:pt idx="13">
                  <c:v>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81408"/>
        <c:axId val="236882944"/>
      </c:barChart>
      <c:catAx>
        <c:axId val="23688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36882944"/>
        <c:crosses val="autoZero"/>
        <c:auto val="1"/>
        <c:lblAlgn val="ctr"/>
        <c:lblOffset val="100"/>
        <c:noMultiLvlLbl val="0"/>
      </c:catAx>
      <c:valAx>
        <c:axId val="23688294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368814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22294155000648E-2"/>
          <c:y val="2.6650695632974678E-2"/>
          <c:w val="0.90676888323263627"/>
          <c:h val="0.639275136799146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500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500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500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500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500"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500"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500"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500"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500">
                      <a:solidFill>
                        <a:srgbClr val="FFC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500">
                      <a:solidFill>
                        <a:srgbClr val="92D05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500">
                      <a:solidFill>
                        <a:srgbClr val="92D05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sz="1500">
                      <a:solidFill>
                        <a:srgbClr val="92D05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sz="1500">
                      <a:solidFill>
                        <a:srgbClr val="92D05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sz="1500">
                      <a:solidFill>
                        <a:srgbClr val="92D05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Sheet4!$O$2:$O$15</c:f>
              <c:strCache>
                <c:ptCount val="14"/>
                <c:pt idx="0">
                  <c:v>Varaždinska </c:v>
                </c:pt>
                <c:pt idx="1">
                  <c:v>Koprivničko-križevačka </c:v>
                </c:pt>
                <c:pt idx="2">
                  <c:v>Krapinsko-zagorska </c:v>
                </c:pt>
                <c:pt idx="3">
                  <c:v>Međimurska </c:v>
                </c:pt>
                <c:pt idx="4">
                  <c:v>Sisačko-moslavačka </c:v>
                </c:pt>
                <c:pt idx="5">
                  <c:v>Zagrebačka </c:v>
                </c:pt>
                <c:pt idx="6">
                  <c:v>Karlovačka </c:v>
                </c:pt>
                <c:pt idx="7">
                  <c:v>Bjelovarsko-bilogorska </c:v>
                </c:pt>
                <c:pt idx="8">
                  <c:v>Grad Zagreb</c:v>
                </c:pt>
                <c:pt idx="9">
                  <c:v>Osječko-baranjska </c:v>
                </c:pt>
                <c:pt idx="10">
                  <c:v>Vukovarsko-srijemska </c:v>
                </c:pt>
                <c:pt idx="11">
                  <c:v>Brodsko-posavska </c:v>
                </c:pt>
                <c:pt idx="12">
                  <c:v>Virovitičko-podravska </c:v>
                </c:pt>
                <c:pt idx="13">
                  <c:v>Požeško-slavonska </c:v>
                </c:pt>
              </c:strCache>
            </c:strRef>
          </c:cat>
          <c:val>
            <c:numRef>
              <c:f>Sheet4!$P$2:$P$15</c:f>
              <c:numCache>
                <c:formatCode>General</c:formatCode>
                <c:ptCount val="14"/>
                <c:pt idx="0">
                  <c:v>1143</c:v>
                </c:pt>
                <c:pt idx="1">
                  <c:v>1081</c:v>
                </c:pt>
                <c:pt idx="2">
                  <c:v>940</c:v>
                </c:pt>
                <c:pt idx="3">
                  <c:v>565</c:v>
                </c:pt>
                <c:pt idx="4">
                  <c:v>1792</c:v>
                </c:pt>
                <c:pt idx="5">
                  <c:v>1592</c:v>
                </c:pt>
                <c:pt idx="6">
                  <c:v>1498</c:v>
                </c:pt>
                <c:pt idx="7">
                  <c:v>1331</c:v>
                </c:pt>
                <c:pt idx="8">
                  <c:v>72</c:v>
                </c:pt>
                <c:pt idx="9">
                  <c:v>1644</c:v>
                </c:pt>
                <c:pt idx="10">
                  <c:v>948</c:v>
                </c:pt>
                <c:pt idx="11">
                  <c:v>902</c:v>
                </c:pt>
                <c:pt idx="12">
                  <c:v>857</c:v>
                </c:pt>
                <c:pt idx="13">
                  <c:v>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96864"/>
        <c:axId val="156619136"/>
      </c:barChart>
      <c:catAx>
        <c:axId val="156596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56619136"/>
        <c:crosses val="autoZero"/>
        <c:auto val="1"/>
        <c:lblAlgn val="ctr"/>
        <c:lblOffset val="100"/>
        <c:noMultiLvlLbl val="0"/>
      </c:catAx>
      <c:valAx>
        <c:axId val="156619136"/>
        <c:scaling>
          <c:orientation val="minMax"/>
        </c:scaling>
        <c:delete val="0"/>
        <c:axPos val="l"/>
        <c:majorGridlines>
          <c:spPr>
            <a:ln w="12700"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56596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sr-Latn-R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Sheet5!$S$4:$S$17</c:f>
              <c:strCache>
                <c:ptCount val="14"/>
                <c:pt idx="0">
                  <c:v>Varaždinska </c:v>
                </c:pt>
                <c:pt idx="1">
                  <c:v>Krapinsko-zagorska </c:v>
                </c:pt>
                <c:pt idx="2">
                  <c:v>Međimurska </c:v>
                </c:pt>
                <c:pt idx="3">
                  <c:v>Koprivničko-križevačka </c:v>
                </c:pt>
                <c:pt idx="4">
                  <c:v>Zagrebačka </c:v>
                </c:pt>
                <c:pt idx="5">
                  <c:v>Karlovačka </c:v>
                </c:pt>
                <c:pt idx="6">
                  <c:v>Sisačko-moslavačka </c:v>
                </c:pt>
                <c:pt idx="7">
                  <c:v>Grad Zagreb</c:v>
                </c:pt>
                <c:pt idx="8">
                  <c:v>Bjelovarsko-bilogorska </c:v>
                </c:pt>
                <c:pt idx="9">
                  <c:v>Brodsko-posavska </c:v>
                </c:pt>
                <c:pt idx="10">
                  <c:v>Vukovarsko-srijemska </c:v>
                </c:pt>
                <c:pt idx="11">
                  <c:v>Osječko-baranjska </c:v>
                </c:pt>
                <c:pt idx="12">
                  <c:v>Virovitičko-podravska </c:v>
                </c:pt>
                <c:pt idx="13">
                  <c:v>Požeško-slavonska </c:v>
                </c:pt>
              </c:strCache>
            </c:strRef>
          </c:cat>
          <c:val>
            <c:numRef>
              <c:f>Sheet5!$T$4:$T$17</c:f>
              <c:numCache>
                <c:formatCode>General</c:formatCode>
                <c:ptCount val="14"/>
                <c:pt idx="0">
                  <c:v>45</c:v>
                </c:pt>
                <c:pt idx="1">
                  <c:v>39</c:v>
                </c:pt>
                <c:pt idx="2">
                  <c:v>22</c:v>
                </c:pt>
                <c:pt idx="4">
                  <c:v>128</c:v>
                </c:pt>
                <c:pt idx="5">
                  <c:v>83</c:v>
                </c:pt>
                <c:pt idx="6">
                  <c:v>64</c:v>
                </c:pt>
                <c:pt idx="7">
                  <c:v>44</c:v>
                </c:pt>
                <c:pt idx="9">
                  <c:v>124</c:v>
                </c:pt>
                <c:pt idx="10">
                  <c:v>50</c:v>
                </c:pt>
                <c:pt idx="1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14496"/>
        <c:axId val="156716032"/>
      </c:barChart>
      <c:catAx>
        <c:axId val="15671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56716032"/>
        <c:crosses val="autoZero"/>
        <c:auto val="1"/>
        <c:lblAlgn val="ctr"/>
        <c:lblOffset val="100"/>
        <c:noMultiLvlLbl val="0"/>
      </c:catAx>
      <c:valAx>
        <c:axId val="15671603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56714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Sheet6!$R$1</c:f>
              <c:strCache>
                <c:ptCount val="1"/>
                <c:pt idx="0">
                  <c:v>Državne ceste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4.1829042398180867E-3"/>
                  <c:y val="-4.8134768254779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715070663634773E-3"/>
                  <c:y val="-4.8134768254778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6010989290886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886028265453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 rot="-540000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Sheet6!$Q$2:$Q$15</c:f>
              <c:strCache>
                <c:ptCount val="14"/>
                <c:pt idx="0">
                  <c:v>Krapinsko-zagorska </c:v>
                </c:pt>
                <c:pt idx="1">
                  <c:v>Koprivničko-križevačka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Sisačko-moslavačka </c:v>
                </c:pt>
                <c:pt idx="5">
                  <c:v>Karlovačka </c:v>
                </c:pt>
                <c:pt idx="6">
                  <c:v>Bjelovarsko-bilogorska </c:v>
                </c:pt>
                <c:pt idx="7">
                  <c:v>Zagrebačka </c:v>
                </c:pt>
                <c:pt idx="8">
                  <c:v>Grad Zagreb</c:v>
                </c:pt>
                <c:pt idx="9">
                  <c:v>Osječko-baranjska </c:v>
                </c:pt>
                <c:pt idx="10">
                  <c:v>Vukovarsko-srijemska </c:v>
                </c:pt>
                <c:pt idx="11">
                  <c:v>Požeško-slavonska </c:v>
                </c:pt>
                <c:pt idx="12">
                  <c:v>Virovitičko-podravska </c:v>
                </c:pt>
                <c:pt idx="13">
                  <c:v>Brodsko-posavska </c:v>
                </c:pt>
              </c:strCache>
            </c:strRef>
          </c:cat>
          <c:val>
            <c:numRef>
              <c:f>Sheet6!$R$2:$R$15</c:f>
              <c:numCache>
                <c:formatCode>General</c:formatCode>
                <c:ptCount val="14"/>
                <c:pt idx="0">
                  <c:v>234</c:v>
                </c:pt>
                <c:pt idx="1">
                  <c:v>212</c:v>
                </c:pt>
                <c:pt idx="2">
                  <c:v>201</c:v>
                </c:pt>
                <c:pt idx="3">
                  <c:v>90</c:v>
                </c:pt>
                <c:pt idx="4">
                  <c:v>385</c:v>
                </c:pt>
                <c:pt idx="5">
                  <c:v>352</c:v>
                </c:pt>
                <c:pt idx="6">
                  <c:v>254</c:v>
                </c:pt>
                <c:pt idx="7">
                  <c:v>240</c:v>
                </c:pt>
                <c:pt idx="8">
                  <c:v>28</c:v>
                </c:pt>
                <c:pt idx="9">
                  <c:v>467</c:v>
                </c:pt>
                <c:pt idx="10">
                  <c:v>256</c:v>
                </c:pt>
                <c:pt idx="11">
                  <c:v>219</c:v>
                </c:pt>
                <c:pt idx="12">
                  <c:v>172</c:v>
                </c:pt>
                <c:pt idx="13">
                  <c:v>136</c:v>
                </c:pt>
              </c:numCache>
            </c:numRef>
          </c:val>
        </c:ser>
        <c:ser>
          <c:idx val="1"/>
          <c:order val="1"/>
          <c:tx>
            <c:strRef>
              <c:f>Sheet6!$S$1</c:f>
              <c:strCache>
                <c:ptCount val="1"/>
                <c:pt idx="0">
                  <c:v>Županijske ceste</c:v>
                </c:pt>
              </c:strCache>
            </c:strRef>
          </c:tx>
          <c:spPr>
            <a:pattFill prst="dkVert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-5.577205653090782E-3"/>
                  <c:y val="-2.4067384127389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 rot="-540000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Sheet6!$Q$2:$Q$15</c:f>
              <c:strCache>
                <c:ptCount val="14"/>
                <c:pt idx="0">
                  <c:v>Krapinsko-zagorska </c:v>
                </c:pt>
                <c:pt idx="1">
                  <c:v>Koprivničko-križevačka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Sisačko-moslavačka </c:v>
                </c:pt>
                <c:pt idx="5">
                  <c:v>Karlovačka </c:v>
                </c:pt>
                <c:pt idx="6">
                  <c:v>Bjelovarsko-bilogorska </c:v>
                </c:pt>
                <c:pt idx="7">
                  <c:v>Zagrebačka </c:v>
                </c:pt>
                <c:pt idx="8">
                  <c:v>Grad Zagreb</c:v>
                </c:pt>
                <c:pt idx="9">
                  <c:v>Osječko-baranjska </c:v>
                </c:pt>
                <c:pt idx="10">
                  <c:v>Vukovarsko-srijemska </c:v>
                </c:pt>
                <c:pt idx="11">
                  <c:v>Požeško-slavonska </c:v>
                </c:pt>
                <c:pt idx="12">
                  <c:v>Virovitičko-podravska </c:v>
                </c:pt>
                <c:pt idx="13">
                  <c:v>Brodsko-posavska </c:v>
                </c:pt>
              </c:strCache>
            </c:strRef>
          </c:cat>
          <c:val>
            <c:numRef>
              <c:f>Sheet6!$S$2:$S$15</c:f>
              <c:numCache>
                <c:formatCode>General</c:formatCode>
                <c:ptCount val="14"/>
                <c:pt idx="0">
                  <c:v>434</c:v>
                </c:pt>
                <c:pt idx="1">
                  <c:v>365</c:v>
                </c:pt>
                <c:pt idx="2">
                  <c:v>437</c:v>
                </c:pt>
                <c:pt idx="3">
                  <c:v>222</c:v>
                </c:pt>
                <c:pt idx="4">
                  <c:v>717</c:v>
                </c:pt>
                <c:pt idx="5">
                  <c:v>503</c:v>
                </c:pt>
                <c:pt idx="6">
                  <c:v>543</c:v>
                </c:pt>
                <c:pt idx="7">
                  <c:v>685</c:v>
                </c:pt>
                <c:pt idx="8">
                  <c:v>0</c:v>
                </c:pt>
                <c:pt idx="9">
                  <c:v>649</c:v>
                </c:pt>
                <c:pt idx="10">
                  <c:v>437</c:v>
                </c:pt>
                <c:pt idx="11">
                  <c:v>201</c:v>
                </c:pt>
                <c:pt idx="12">
                  <c:v>368</c:v>
                </c:pt>
                <c:pt idx="13">
                  <c:v>448</c:v>
                </c:pt>
              </c:numCache>
            </c:numRef>
          </c:val>
        </c:ser>
        <c:ser>
          <c:idx val="2"/>
          <c:order val="2"/>
          <c:tx>
            <c:strRef>
              <c:f>Sheet6!$T$1</c:f>
              <c:strCache>
                <c:ptCount val="1"/>
                <c:pt idx="0">
                  <c:v>Lokalne ceste</c:v>
                </c:pt>
              </c:strCache>
            </c:strRef>
          </c:tx>
          <c:spPr>
            <a:pattFill prst="trellis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dLbls>
            <c:dLbl>
              <c:idx val="2"/>
              <c:layout>
                <c:manualLayout>
                  <c:x val="6.9715070663634773E-3"/>
                  <c:y val="2.2560151386391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829042398180867E-3"/>
                  <c:y val="-2.4611358548929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 rot="-540000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Sheet6!$Q$2:$Q$15</c:f>
              <c:strCache>
                <c:ptCount val="14"/>
                <c:pt idx="0">
                  <c:v>Krapinsko-zagorska </c:v>
                </c:pt>
                <c:pt idx="1">
                  <c:v>Koprivničko-križevačka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Sisačko-moslavačka </c:v>
                </c:pt>
                <c:pt idx="5">
                  <c:v>Karlovačka </c:v>
                </c:pt>
                <c:pt idx="6">
                  <c:v>Bjelovarsko-bilogorska </c:v>
                </c:pt>
                <c:pt idx="7">
                  <c:v>Zagrebačka </c:v>
                </c:pt>
                <c:pt idx="8">
                  <c:v>Grad Zagreb</c:v>
                </c:pt>
                <c:pt idx="9">
                  <c:v>Osječko-baranjska </c:v>
                </c:pt>
                <c:pt idx="10">
                  <c:v>Vukovarsko-srijemska </c:v>
                </c:pt>
                <c:pt idx="11">
                  <c:v>Požeško-slavonska </c:v>
                </c:pt>
                <c:pt idx="12">
                  <c:v>Virovitičko-podravska </c:v>
                </c:pt>
                <c:pt idx="13">
                  <c:v>Brodsko-posavska </c:v>
                </c:pt>
              </c:strCache>
            </c:strRef>
          </c:cat>
          <c:val>
            <c:numRef>
              <c:f>Sheet6!$T$2:$T$15</c:f>
              <c:numCache>
                <c:formatCode>General</c:formatCode>
                <c:ptCount val="14"/>
                <c:pt idx="0">
                  <c:v>233</c:v>
                </c:pt>
                <c:pt idx="1">
                  <c:v>504</c:v>
                </c:pt>
                <c:pt idx="2">
                  <c:v>460</c:v>
                </c:pt>
                <c:pt idx="3">
                  <c:v>232</c:v>
                </c:pt>
                <c:pt idx="4">
                  <c:v>626</c:v>
                </c:pt>
                <c:pt idx="5">
                  <c:v>560</c:v>
                </c:pt>
                <c:pt idx="6">
                  <c:v>534</c:v>
                </c:pt>
                <c:pt idx="7">
                  <c:v>539</c:v>
                </c:pt>
                <c:pt idx="8">
                  <c:v>0</c:v>
                </c:pt>
                <c:pt idx="9">
                  <c:v>486</c:v>
                </c:pt>
                <c:pt idx="10">
                  <c:v>205</c:v>
                </c:pt>
                <c:pt idx="11">
                  <c:v>268</c:v>
                </c:pt>
                <c:pt idx="12">
                  <c:v>317</c:v>
                </c:pt>
                <c:pt idx="13">
                  <c:v>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85280"/>
        <c:axId val="160571776"/>
      </c:barChart>
      <c:catAx>
        <c:axId val="15678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60571776"/>
        <c:crosses val="autoZero"/>
        <c:auto val="1"/>
        <c:lblAlgn val="ctr"/>
        <c:lblOffset val="100"/>
        <c:noMultiLvlLbl val="0"/>
      </c:catAx>
      <c:valAx>
        <c:axId val="16057177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567852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sr-Latn-RS"/>
          </a:p>
        </c:txPr>
      </c:legendEntry>
      <c:layout>
        <c:manualLayout>
          <c:xMode val="edge"/>
          <c:yMode val="edge"/>
          <c:x val="9.0886933792859961E-2"/>
          <c:y val="0.928031930427759"/>
          <c:w val="0.5463228425751917"/>
          <c:h val="6.6973733749275663E-2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2558790211368"/>
          <c:y val="0.14780582574237044"/>
          <c:w val="0.370690924789218"/>
          <c:h val="0.58420153363182548"/>
        </c:manualLayout>
      </c:layout>
      <c:pieChart>
        <c:varyColors val="1"/>
        <c:ser>
          <c:idx val="0"/>
          <c:order val="0"/>
          <c:tx>
            <c:strRef>
              <c:f>'BDV struktura NUTS2'!$C$55</c:f>
              <c:strCache>
                <c:ptCount val="1"/>
                <c:pt idx="0">
                  <c:v>Kontinentalna Hrvatska</c:v>
                </c:pt>
              </c:strCache>
            </c:strRef>
          </c:tx>
          <c:dLbls>
            <c:dLbl>
              <c:idx val="0"/>
              <c:layout>
                <c:manualLayout>
                  <c:x val="3.1646778361937133E-2"/>
                  <c:y val="-3.69437447523089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Poljoprivreda</a:t>
                    </a:r>
                    <a:r>
                      <a:rPr lang="en-US" sz="1200" dirty="0" smtClean="0"/>
                      <a:t>, </a:t>
                    </a:r>
                    <a:r>
                      <a:rPr lang="en-US" sz="1200" dirty="0" err="1" smtClean="0"/>
                      <a:t>šumarstvo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i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ribarstvo</a:t>
                    </a:r>
                    <a:r>
                      <a:rPr lang="en-US" sz="1200" dirty="0" smtClean="0"/>
                      <a:t>  </a:t>
                    </a:r>
                    <a:r>
                      <a:rPr lang="en-US" sz="1200" b="1" dirty="0" smtClean="0"/>
                      <a:t>5,7%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76247229603233E-2"/>
                  <c:y val="-2.4093342390304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Rudarstvo,prerađivačka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ind.</a:t>
                    </a:r>
                    <a:r>
                      <a:rPr lang="en-US" dirty="0" smtClean="0"/>
                      <a:t>, </a:t>
                    </a:r>
                    <a:r>
                      <a:rPr lang="hr-HR" dirty="0" smtClean="0"/>
                      <a:t>o</a:t>
                    </a:r>
                    <a:r>
                      <a:rPr lang="en-US" dirty="0" err="1" smtClean="0"/>
                      <a:t>pskrba</a:t>
                    </a:r>
                    <a:r>
                      <a:rPr lang="en-US" dirty="0" smtClean="0"/>
                      <a:t> el. </a:t>
                    </a:r>
                    <a:r>
                      <a:rPr lang="hr-HR" dirty="0" smtClean="0"/>
                      <a:t>e</a:t>
                    </a:r>
                    <a:r>
                      <a:rPr lang="en-US" dirty="0" err="1" smtClean="0"/>
                      <a:t>nergijom</a:t>
                    </a:r>
                    <a:r>
                      <a:rPr lang="en-US" dirty="0" smtClean="0"/>
                      <a:t>, </a:t>
                    </a:r>
                    <a:r>
                      <a:rPr lang="en-US" dirty="0" err="1" smtClean="0"/>
                      <a:t>opskrba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vodom</a:t>
                    </a:r>
                    <a:r>
                      <a:rPr lang="en-US" dirty="0" smtClean="0"/>
                      <a:t>; </a:t>
                    </a:r>
                    <a:r>
                      <a:rPr lang="en-US" b="1" dirty="0" smtClean="0"/>
                      <a:t>21,5%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06789435477471E-2"/>
                  <c:y val="-3.0037899501948313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G</a:t>
                    </a:r>
                    <a:r>
                      <a:rPr lang="en-US" dirty="0" err="1" smtClean="0"/>
                      <a:t>rađevinarstvo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5,2%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31617741903352E-2"/>
                  <c:y val="0.1113486386341956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Trgovina</a:t>
                    </a:r>
                    <a:r>
                      <a:rPr lang="en-US" dirty="0" smtClean="0"/>
                      <a:t>,</a:t>
                    </a:r>
                    <a:r>
                      <a:rPr lang="hr-HR" baseline="0" dirty="0" smtClean="0"/>
                      <a:t> </a:t>
                    </a:r>
                    <a:r>
                      <a:rPr lang="en-US" dirty="0" err="1" smtClean="0"/>
                      <a:t>prijevoz</a:t>
                    </a:r>
                    <a:r>
                      <a:rPr lang="en-US" dirty="0" smtClean="0"/>
                      <a:t>,</a:t>
                    </a:r>
                    <a:r>
                      <a:rPr lang="hr-HR" dirty="0" smtClean="0"/>
                      <a:t> </a:t>
                    </a:r>
                    <a:r>
                      <a:rPr lang="en-US" dirty="0" err="1" smtClean="0"/>
                      <a:t>pružan</a:t>
                    </a:r>
                    <a:r>
                      <a:rPr lang="hr-HR" dirty="0" smtClean="0"/>
                      <a:t>j</a:t>
                    </a:r>
                    <a:r>
                      <a:rPr lang="en-US" dirty="0" smtClean="0"/>
                      <a:t>e </a:t>
                    </a:r>
                    <a:r>
                      <a:rPr lang="en-US" dirty="0" err="1" smtClean="0"/>
                      <a:t>smještaja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te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priprema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i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usluživanje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hrane</a:t>
                    </a:r>
                    <a:r>
                      <a:rPr lang="en-US" dirty="0" smtClean="0"/>
                      <a:t>; </a:t>
                    </a:r>
                    <a:r>
                      <a:rPr lang="en-US" b="1" dirty="0" smtClean="0"/>
                      <a:t>18,5%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597856112114898E-3"/>
                  <c:y val="3.15432736047318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Inf. </a:t>
                    </a:r>
                    <a:r>
                      <a:rPr lang="hr-HR" dirty="0" smtClean="0"/>
                      <a:t>i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komun</a:t>
                    </a:r>
                    <a:r>
                      <a:rPr lang="en-US" dirty="0" smtClean="0"/>
                      <a:t>.,</a:t>
                    </a:r>
                    <a:r>
                      <a:rPr lang="hr-HR" dirty="0" smtClean="0"/>
                      <a:t>f</a:t>
                    </a:r>
                    <a:r>
                      <a:rPr lang="en-US" dirty="0" smtClean="0"/>
                      <a:t>in. </a:t>
                    </a:r>
                    <a:r>
                      <a:rPr lang="hr-HR" dirty="0" smtClean="0"/>
                      <a:t>d</a:t>
                    </a:r>
                    <a:r>
                      <a:rPr lang="en-US" dirty="0" err="1" smtClean="0"/>
                      <a:t>jel</a:t>
                    </a:r>
                    <a:r>
                      <a:rPr lang="en-US" dirty="0" smtClean="0"/>
                      <a:t>.,  </a:t>
                    </a:r>
                    <a:r>
                      <a:rPr lang="hr-HR" dirty="0" smtClean="0"/>
                      <a:t>n</a:t>
                    </a:r>
                    <a:r>
                      <a:rPr lang="en-US" dirty="0" err="1" smtClean="0"/>
                      <a:t>ekretnine</a:t>
                    </a:r>
                    <a:r>
                      <a:rPr lang="en-US" dirty="0" smtClean="0"/>
                      <a:t>,  </a:t>
                    </a:r>
                    <a:r>
                      <a:rPr lang="en-US" dirty="0" err="1" smtClean="0"/>
                      <a:t>stručne</a:t>
                    </a:r>
                    <a:r>
                      <a:rPr lang="en-US" dirty="0" smtClean="0"/>
                      <a:t>, </a:t>
                    </a:r>
                    <a:r>
                      <a:rPr lang="en-US" dirty="0" err="1" smtClean="0"/>
                      <a:t>znanstvene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i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tehn</a:t>
                    </a:r>
                    <a:r>
                      <a:rPr lang="en-US" dirty="0" smtClean="0"/>
                      <a:t>.</a:t>
                    </a:r>
                    <a:r>
                      <a:rPr lang="hr-HR" dirty="0" smtClean="0"/>
                      <a:t>d</a:t>
                    </a:r>
                    <a:r>
                      <a:rPr lang="en-US" dirty="0" err="1" smtClean="0"/>
                      <a:t>jel</a:t>
                    </a:r>
                    <a:r>
                      <a:rPr lang="en-US" dirty="0" smtClean="0"/>
                      <a:t>., </a:t>
                    </a:r>
                    <a:r>
                      <a:rPr lang="hr-HR" dirty="0" smtClean="0"/>
                      <a:t>a</a:t>
                    </a:r>
                    <a:r>
                      <a:rPr lang="en-US" dirty="0" err="1" smtClean="0"/>
                      <a:t>dmin</a:t>
                    </a:r>
                    <a:r>
                      <a:rPr lang="en-US" dirty="0" smtClean="0"/>
                      <a:t>. I </a:t>
                    </a:r>
                    <a:r>
                      <a:rPr lang="en-US" dirty="0" err="1" smtClean="0"/>
                      <a:t>pomoćne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uslužne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djel</a:t>
                    </a:r>
                    <a:r>
                      <a:rPr lang="en-US" dirty="0" smtClean="0"/>
                      <a:t>.; </a:t>
                    </a:r>
                    <a:r>
                      <a:rPr lang="en-US" b="1" dirty="0"/>
                      <a:t>30,6%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426201071290838E-2"/>
                  <c:y val="-3.151384662165972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Javna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uprava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i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obrana</a:t>
                    </a:r>
                    <a:r>
                      <a:rPr lang="en-US" sz="1200" dirty="0" smtClean="0"/>
                      <a:t>, </a:t>
                    </a:r>
                    <a:r>
                      <a:rPr lang="en-US" sz="1200" dirty="0" err="1" smtClean="0"/>
                      <a:t>obrazovanje</a:t>
                    </a:r>
                    <a:r>
                      <a:rPr lang="en-US" sz="1200" dirty="0" smtClean="0"/>
                      <a:t>, </a:t>
                    </a:r>
                    <a:r>
                      <a:rPr lang="en-US" sz="1200" dirty="0" err="1" smtClean="0"/>
                      <a:t>zdravstvena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zaštit</a:t>
                    </a:r>
                    <a:r>
                      <a:rPr lang="hr-HR" sz="1200" dirty="0" smtClean="0"/>
                      <a:t>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i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soc.</a:t>
                    </a:r>
                    <a:r>
                      <a:rPr lang="en-US" sz="1200" dirty="0" smtClean="0"/>
                      <a:t> </a:t>
                    </a:r>
                    <a:r>
                      <a:rPr lang="hr-HR" sz="1200" dirty="0" smtClean="0"/>
                      <a:t>s</a:t>
                    </a:r>
                    <a:r>
                      <a:rPr lang="en-US" sz="1200" dirty="0" err="1" smtClean="0"/>
                      <a:t>krb</a:t>
                    </a:r>
                    <a:r>
                      <a:rPr lang="en-US" sz="1200" dirty="0" smtClean="0"/>
                      <a:t>, </a:t>
                    </a:r>
                    <a:r>
                      <a:rPr lang="en-US" sz="1200" dirty="0" err="1" smtClean="0"/>
                      <a:t>umjetnost</a:t>
                    </a:r>
                    <a:r>
                      <a:rPr lang="en-US" sz="1200" dirty="0" smtClean="0"/>
                      <a:t>, </a:t>
                    </a:r>
                    <a:r>
                      <a:rPr lang="en-US" sz="1200" dirty="0" err="1" smtClean="0"/>
                      <a:t>zabava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i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rekreacija</a:t>
                    </a:r>
                    <a:r>
                      <a:rPr lang="en-US" sz="1200" dirty="0" smtClean="0"/>
                      <a:t>, </a:t>
                    </a:r>
                    <a:r>
                      <a:rPr lang="en-US" sz="1200" dirty="0" err="1" smtClean="0"/>
                      <a:t>ostale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uslužne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djel</a:t>
                    </a:r>
                    <a:r>
                      <a:rPr lang="en-US" sz="1200" dirty="0" smtClean="0"/>
                      <a:t>., </a:t>
                    </a:r>
                    <a:r>
                      <a:rPr lang="hr-HR" sz="1200" dirty="0" smtClean="0"/>
                      <a:t>k</a:t>
                    </a:r>
                    <a:r>
                      <a:rPr lang="en-US" sz="1200" dirty="0" err="1" smtClean="0"/>
                      <a:t>ućanstava</a:t>
                    </a:r>
                    <a:r>
                      <a:rPr lang="en-US" sz="1200" dirty="0" smtClean="0"/>
                      <a:t>, </a:t>
                    </a:r>
                    <a:r>
                      <a:rPr lang="hr-HR" sz="1200" dirty="0" smtClean="0"/>
                      <a:t>d. </a:t>
                    </a:r>
                    <a:r>
                      <a:rPr lang="en-US" sz="1200" dirty="0" err="1" smtClean="0"/>
                      <a:t>Izvanteritorijalnih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organizacija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i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tijela</a:t>
                    </a:r>
                    <a:r>
                      <a:rPr lang="en-US" sz="1200" dirty="0" smtClean="0"/>
                      <a:t>; </a:t>
                    </a:r>
                    <a:r>
                      <a:rPr lang="en-US" sz="1200" b="1" dirty="0"/>
                      <a:t>18,5%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'BDV struktura NUTS2'!$B$56:$B$61</c:f>
              <c:strCache>
                <c:ptCount val="6"/>
                <c:pt idx="0">
                  <c:v>POLJOPRIVREDA, ŠUMARSTVO I RIBARSTVO </c:v>
                </c:pt>
                <c:pt idx="1">
                  <c:v> RUDARSTVO,PRERAĐIVAČKA IND., OPSKRBA EL. ENERGIJOM, OPSKRBA VODOM </c:v>
                </c:pt>
                <c:pt idx="2">
                  <c:v>GRAĐEVINARSTVO</c:v>
                </c:pt>
                <c:pt idx="3">
                  <c:v>TRGOVINA,PRIJEVOZ,PRUŽANJE SMJEŠTAJA TE PRIPREMA I USLUŽIVANJE HRANE</c:v>
                </c:pt>
                <c:pt idx="4">
                  <c:v>INF. I KOMUN.,FIN. DJEL.,  NEKRETNINE,  STRUČNE, ZNANSTVENE I TEHN.DJEL., ADMIN. I POMOĆNE USLUŽNE DJEL.</c:v>
                </c:pt>
                <c:pt idx="5">
                  <c:v> JAVNA UPRAVA I OBRANA, OBRAZOVANJE, ZDRAVSTVENA ZAŠTITa I SOC. SKRB, UMJETNOST, ZABAVA I REKREACIJA, OSTALE USLUŽNE DJEL., D. KUĆANSTAVA,  D. IZVANTERITORIJALNIH ORGANIZACIJA I TIJELA</c:v>
                </c:pt>
              </c:strCache>
            </c:strRef>
          </c:cat>
          <c:val>
            <c:numRef>
              <c:f>'BDV struktura NUTS2'!$C$56:$C$61</c:f>
              <c:numCache>
                <c:formatCode>0.00</c:formatCode>
                <c:ptCount val="6"/>
                <c:pt idx="0">
                  <c:v>5.6580827058722069E-2</c:v>
                </c:pt>
                <c:pt idx="1">
                  <c:v>0.21542510916577531</c:v>
                </c:pt>
                <c:pt idx="2">
                  <c:v>5.1658671959134719E-2</c:v>
                </c:pt>
                <c:pt idx="3">
                  <c:v>0.18512647766550208</c:v>
                </c:pt>
                <c:pt idx="4">
                  <c:v>0.30599999999999999</c:v>
                </c:pt>
                <c:pt idx="5">
                  <c:v>0.185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6330490027856987E-3"/>
                  <c:y val="6.5513778914725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Pruge!$B$17:$E$17</c:f>
              <c:strCache>
                <c:ptCount val="4"/>
                <c:pt idx="0">
                  <c:v>Pruge značajne za međunarodni promet</c:v>
                </c:pt>
                <c:pt idx="1">
                  <c:v>Pruge značajne za regionalni promet </c:v>
                </c:pt>
                <c:pt idx="2">
                  <c:v>Pruge značajne za lokalni promet</c:v>
                </c:pt>
                <c:pt idx="3">
                  <c:v>Ukupna dužina željezničke pruge</c:v>
                </c:pt>
              </c:strCache>
            </c:strRef>
          </c:cat>
          <c:val>
            <c:numRef>
              <c:f>Pruge!$B$18:$E$18</c:f>
              <c:numCache>
                <c:formatCode>0.0</c:formatCode>
                <c:ptCount val="4"/>
                <c:pt idx="0">
                  <c:v>886.1</c:v>
                </c:pt>
                <c:pt idx="1">
                  <c:v>476.2</c:v>
                </c:pt>
                <c:pt idx="2">
                  <c:v>455.7</c:v>
                </c:pt>
                <c:pt idx="3">
                  <c:v>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91232"/>
        <c:axId val="160625792"/>
      </c:barChart>
      <c:catAx>
        <c:axId val="16059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sr-Latn-RS"/>
          </a:p>
        </c:txPr>
        <c:crossAx val="160625792"/>
        <c:crosses val="autoZero"/>
        <c:auto val="1"/>
        <c:lblAlgn val="ctr"/>
        <c:lblOffset val="100"/>
        <c:noMultiLvlLbl val="0"/>
      </c:catAx>
      <c:valAx>
        <c:axId val="16062579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sr-Latn-RS"/>
          </a:p>
        </c:txPr>
        <c:crossAx val="16059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Sheet8!$AF$7:$AF$20</c:f>
              <c:strCache>
                <c:ptCount val="14"/>
                <c:pt idx="0">
                  <c:v>Koprivničko-križevačka </c:v>
                </c:pt>
                <c:pt idx="1">
                  <c:v>Krapinsko-zagorska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Sisačko-moslavačka </c:v>
                </c:pt>
                <c:pt idx="5">
                  <c:v>Karlovačka </c:v>
                </c:pt>
                <c:pt idx="6">
                  <c:v>Zagrebačka </c:v>
                </c:pt>
                <c:pt idx="7">
                  <c:v>Grad Zagreb</c:v>
                </c:pt>
                <c:pt idx="8">
                  <c:v>Bjelovarsko-bilogorska </c:v>
                </c:pt>
                <c:pt idx="9">
                  <c:v>Osječko-baranjska </c:v>
                </c:pt>
                <c:pt idx="10">
                  <c:v>Vukovarsko-srijemska </c:v>
                </c:pt>
                <c:pt idx="11">
                  <c:v>Brodsko-posavska </c:v>
                </c:pt>
                <c:pt idx="12">
                  <c:v>Požeško-slavonska </c:v>
                </c:pt>
                <c:pt idx="13">
                  <c:v>Virovitičko-podravska </c:v>
                </c:pt>
              </c:strCache>
            </c:strRef>
          </c:cat>
          <c:val>
            <c:numRef>
              <c:f>Sheet8!$AH$7:$AH$20</c:f>
              <c:numCache>
                <c:formatCode>0.0</c:formatCode>
                <c:ptCount val="14"/>
                <c:pt idx="0">
                  <c:v>133.18</c:v>
                </c:pt>
                <c:pt idx="1">
                  <c:v>104.217</c:v>
                </c:pt>
                <c:pt idx="2">
                  <c:v>91.784999999999997</c:v>
                </c:pt>
                <c:pt idx="3">
                  <c:v>69.388999999999996</c:v>
                </c:pt>
                <c:pt idx="4">
                  <c:v>195.10300000000001</c:v>
                </c:pt>
                <c:pt idx="5">
                  <c:v>162.16999999999999</c:v>
                </c:pt>
                <c:pt idx="6">
                  <c:v>150.81899999999999</c:v>
                </c:pt>
                <c:pt idx="7">
                  <c:v>95.016999999999996</c:v>
                </c:pt>
                <c:pt idx="8">
                  <c:v>72.385000000000005</c:v>
                </c:pt>
                <c:pt idx="9">
                  <c:v>244.47</c:v>
                </c:pt>
                <c:pt idx="10">
                  <c:v>179.08099999999999</c:v>
                </c:pt>
                <c:pt idx="11">
                  <c:v>134.107</c:v>
                </c:pt>
                <c:pt idx="12">
                  <c:v>93.308000000000007</c:v>
                </c:pt>
                <c:pt idx="13">
                  <c:v>92.995999999999995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23008"/>
        <c:axId val="160928896"/>
      </c:barChart>
      <c:catAx>
        <c:axId val="16092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60928896"/>
        <c:crosses val="autoZero"/>
        <c:auto val="1"/>
        <c:lblAlgn val="ctr"/>
        <c:lblOffset val="100"/>
        <c:noMultiLvlLbl val="0"/>
      </c:catAx>
      <c:valAx>
        <c:axId val="16092889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609230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hr-HR" b="1">
                        <a:solidFill>
                          <a:srgbClr val="002060"/>
                        </a:solidFill>
                      </a:rPr>
                      <a:t>n.p.</a:t>
                    </a:r>
                    <a:endParaRPr lang="en-US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Sheet1!$B$2:$B$10</c:f>
              <c:strCache>
                <c:ptCount val="9"/>
                <c:pt idx="0">
                  <c:v>Zagreb</c:v>
                </c:pt>
                <c:pt idx="1">
                  <c:v>Split</c:v>
                </c:pt>
                <c:pt idx="2">
                  <c:v>Dubrovnik</c:v>
                </c:pt>
                <c:pt idx="3">
                  <c:v>Zadar</c:v>
                </c:pt>
                <c:pt idx="4">
                  <c:v>Pula</c:v>
                </c:pt>
                <c:pt idx="5">
                  <c:v>Rijeka</c:v>
                </c:pt>
                <c:pt idx="6">
                  <c:v>Osijek</c:v>
                </c:pt>
                <c:pt idx="7">
                  <c:v>Brač</c:v>
                </c:pt>
                <c:pt idx="8">
                  <c:v>Mali Lošinj</c:v>
                </c:pt>
              </c:strCache>
            </c:strRef>
          </c:cat>
          <c:val>
            <c:numRef>
              <c:f>Sheet1!$D$2:$D$10</c:f>
              <c:numCache>
                <c:formatCode>#,##0.0</c:formatCode>
                <c:ptCount val="9"/>
                <c:pt idx="0">
                  <c:v>2418.239</c:v>
                </c:pt>
                <c:pt idx="1">
                  <c:v>1729.3119999999999</c:v>
                </c:pt>
                <c:pt idx="2">
                  <c:v>1570.617</c:v>
                </c:pt>
                <c:pt idx="3">
                  <c:v>475.79500000000002</c:v>
                </c:pt>
                <c:pt idx="4">
                  <c:v>370.85300000000001</c:v>
                </c:pt>
                <c:pt idx="5">
                  <c:v>101.93899999999999</c:v>
                </c:pt>
                <c:pt idx="6">
                  <c:v>26.768000000000001</c:v>
                </c:pt>
                <c:pt idx="7">
                  <c:v>9.6159999999999997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80800"/>
        <c:axId val="176317568"/>
      </c:barChart>
      <c:catAx>
        <c:axId val="17158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17568"/>
        <c:crosses val="autoZero"/>
        <c:auto val="1"/>
        <c:lblAlgn val="ctr"/>
        <c:lblOffset val="100"/>
        <c:noMultiLvlLbl val="0"/>
      </c:catAx>
      <c:valAx>
        <c:axId val="17631756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7158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57079023739903E-2"/>
          <c:y val="9.0902988893489967E-2"/>
          <c:w val="0.91361157916610092"/>
          <c:h val="0.6568054404211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međunarodni unutarnji plovni putovi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Sheet3!$G$2:$G$6</c:f>
              <c:strCache>
                <c:ptCount val="5"/>
                <c:pt idx="0">
                  <c:v>Sava</c:v>
                </c:pt>
                <c:pt idx="1">
                  <c:v>Dunav</c:v>
                </c:pt>
                <c:pt idx="2">
                  <c:v>Drava</c:v>
                </c:pt>
                <c:pt idx="3">
                  <c:v>Una </c:v>
                </c:pt>
                <c:pt idx="4">
                  <c:v>Kupa</c:v>
                </c:pt>
              </c:strCache>
            </c:strRef>
          </c:cat>
          <c:val>
            <c:numRef>
              <c:f>Sheet3!$H$2:$H$6</c:f>
              <c:numCache>
                <c:formatCode>General</c:formatCode>
                <c:ptCount val="5"/>
                <c:pt idx="0">
                  <c:v>383.2</c:v>
                </c:pt>
                <c:pt idx="1">
                  <c:v>137.5</c:v>
                </c:pt>
                <c:pt idx="2">
                  <c:v>70</c:v>
                </c:pt>
                <c:pt idx="3">
                  <c:v>15</c:v>
                </c:pt>
                <c:pt idx="4">
                  <c:v>5.9</c:v>
                </c:pt>
              </c:numCache>
            </c:numRef>
          </c:val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međudržavni unutarnji plovni putovi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Sheet3!$G$2:$G$6</c:f>
              <c:strCache>
                <c:ptCount val="5"/>
                <c:pt idx="0">
                  <c:v>Sava</c:v>
                </c:pt>
                <c:pt idx="1">
                  <c:v>Dunav</c:v>
                </c:pt>
                <c:pt idx="2">
                  <c:v>Drava</c:v>
                </c:pt>
                <c:pt idx="3">
                  <c:v>Una </c:v>
                </c:pt>
                <c:pt idx="4">
                  <c:v>Kupa</c:v>
                </c:pt>
              </c:strCache>
            </c:strRef>
          </c:cat>
          <c:val>
            <c:numRef>
              <c:f>Sheet3!$I$2:$I$6</c:f>
              <c:numCache>
                <c:formatCode>General</c:formatCode>
                <c:ptCount val="5"/>
                <c:pt idx="2">
                  <c:v>128.6</c:v>
                </c:pt>
              </c:numCache>
            </c:numRef>
          </c:val>
        </c:ser>
        <c:ser>
          <c:idx val="2"/>
          <c:order val="2"/>
          <c:tx>
            <c:strRef>
              <c:f>Sheet3!$J$1</c:f>
              <c:strCache>
                <c:ptCount val="1"/>
                <c:pt idx="0">
                  <c:v>nacionalni klas. unut. pl. pt.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Sheet3!$G$2:$G$6</c:f>
              <c:strCache>
                <c:ptCount val="5"/>
                <c:pt idx="0">
                  <c:v>Sava</c:v>
                </c:pt>
                <c:pt idx="1">
                  <c:v>Dunav</c:v>
                </c:pt>
                <c:pt idx="2">
                  <c:v>Drava</c:v>
                </c:pt>
                <c:pt idx="3">
                  <c:v>Una </c:v>
                </c:pt>
                <c:pt idx="4">
                  <c:v>Kupa</c:v>
                </c:pt>
              </c:strCache>
            </c:strRef>
          </c:cat>
          <c:val>
            <c:numRef>
              <c:f>Sheet3!$J$2:$J$6</c:f>
              <c:numCache>
                <c:formatCode>General</c:formatCode>
                <c:ptCount val="5"/>
                <c:pt idx="0">
                  <c:v>121</c:v>
                </c:pt>
                <c:pt idx="4">
                  <c:v>155.6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55584"/>
        <c:axId val="176836608"/>
      </c:barChart>
      <c:catAx>
        <c:axId val="17635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76836608"/>
        <c:crosses val="autoZero"/>
        <c:auto val="1"/>
        <c:lblAlgn val="ctr"/>
        <c:lblOffset val="100"/>
        <c:noMultiLvlLbl val="0"/>
      </c:catAx>
      <c:valAx>
        <c:axId val="176836608"/>
        <c:scaling>
          <c:orientation val="minMax"/>
          <c:max val="400"/>
        </c:scaling>
        <c:delete val="0"/>
        <c:axPos val="l"/>
        <c:majorGridlines>
          <c:spPr>
            <a:ln w="9525"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76355584"/>
        <c:crosses val="autoZero"/>
        <c:crossBetween val="between"/>
        <c:majorUnit val="100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 sz="1300" b="1">
                <a:solidFill>
                  <a:srgbClr val="92D050"/>
                </a:solidFill>
              </a:defRPr>
            </a:pPr>
            <a:endParaRPr lang="sr-Latn-RS"/>
          </a:p>
        </c:txPr>
      </c:legendEntry>
      <c:layout>
        <c:manualLayout>
          <c:xMode val="edge"/>
          <c:yMode val="edge"/>
          <c:x val="5.7355867414912347E-3"/>
          <c:y val="0.81383926091545389"/>
          <c:w val="0.97324991899515034"/>
          <c:h val="0.13931264581713146"/>
        </c:manualLayout>
      </c:layout>
      <c:overlay val="0"/>
      <c:txPr>
        <a:bodyPr/>
        <a:lstStyle/>
        <a:p>
          <a:pPr>
            <a:defRPr sz="1300" b="1">
              <a:solidFill>
                <a:schemeClr val="bg1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Sheet11!$A$45</c:f>
              <c:strCache>
                <c:ptCount val="1"/>
                <c:pt idx="0">
                  <c:v>Kontinentalna Hrvatska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9.2825943316239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2"/>
                  <c:y val="4.14078674948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Sheet11!$B$44:$E$44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Sheet11!$B$45:$E$45</c:f>
              <c:numCache>
                <c:formatCode>0.0</c:formatCode>
                <c:ptCount val="4"/>
                <c:pt idx="0">
                  <c:v>434.09</c:v>
                </c:pt>
                <c:pt idx="1">
                  <c:v>227.57</c:v>
                </c:pt>
                <c:pt idx="2">
                  <c:v>413.54</c:v>
                </c:pt>
                <c:pt idx="3">
                  <c:v>725.86</c:v>
                </c:pt>
              </c:numCache>
            </c:numRef>
          </c:val>
        </c:ser>
        <c:ser>
          <c:idx val="1"/>
          <c:order val="1"/>
          <c:tx>
            <c:strRef>
              <c:f>Sheet11!$A$47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47535848843304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Sheet11!$B$44:$E$44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Sheet11!$B$47:$E$47</c:f>
              <c:numCache>
                <c:formatCode>0.0</c:formatCode>
                <c:ptCount val="4"/>
                <c:pt idx="0">
                  <c:v>522.69000000000005</c:v>
                </c:pt>
                <c:pt idx="1">
                  <c:v>481.27</c:v>
                </c:pt>
                <c:pt idx="2">
                  <c:v>505.62</c:v>
                </c:pt>
                <c:pt idx="3">
                  <c:v>661.39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29632"/>
        <c:axId val="180231168"/>
      </c:barChart>
      <c:catAx>
        <c:axId val="18022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0231168"/>
        <c:crosses val="autoZero"/>
        <c:auto val="1"/>
        <c:lblAlgn val="ctr"/>
        <c:lblOffset val="100"/>
        <c:noMultiLvlLbl val="0"/>
      </c:catAx>
      <c:valAx>
        <c:axId val="18023116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1802296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92D05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sr-Latn-RS"/>
          </a:p>
        </c:txPr>
      </c:legendEntry>
      <c:overlay val="0"/>
      <c:txPr>
        <a:bodyPr/>
        <a:lstStyle/>
        <a:p>
          <a:pPr>
            <a:defRPr b="1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Sheet11!$A$45</c:f>
              <c:strCache>
                <c:ptCount val="1"/>
                <c:pt idx="0">
                  <c:v>Kontinentalna Hrvatska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3085194375516956E-2"/>
                  <c:y val="1.242236024844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59636062861869E-2"/>
                  <c:y val="4.14078674948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776674937965261E-2"/>
                  <c:y val="1.656314699792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Sheet11!$M$44:$P$44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Sheet11!$M$45:$P$45</c:f>
              <c:numCache>
                <c:formatCode>0.0</c:formatCode>
                <c:ptCount val="4"/>
                <c:pt idx="0">
                  <c:v>1229.69</c:v>
                </c:pt>
                <c:pt idx="1">
                  <c:v>655.61</c:v>
                </c:pt>
                <c:pt idx="2">
                  <c:v>1256.49</c:v>
                </c:pt>
                <c:pt idx="3">
                  <c:v>2191.37</c:v>
                </c:pt>
              </c:numCache>
            </c:numRef>
          </c:val>
        </c:ser>
        <c:ser>
          <c:idx val="1"/>
          <c:order val="1"/>
          <c:tx>
            <c:strRef>
              <c:f>Sheet11!$A$47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8918609119269518E-2"/>
                  <c:y val="1.242236024844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Sheet11!$M$44:$P$44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Sheet11!$M$46:$P$46</c:f>
              <c:numCache>
                <c:formatCode>0.0</c:formatCode>
                <c:ptCount val="4"/>
                <c:pt idx="0">
                  <c:v>1508.86</c:v>
                </c:pt>
                <c:pt idx="1">
                  <c:v>1416.33</c:v>
                </c:pt>
                <c:pt idx="2">
                  <c:v>1564.84</c:v>
                </c:pt>
                <c:pt idx="3">
                  <c:v>2028.73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66112"/>
        <c:axId val="180267648"/>
      </c:barChart>
      <c:catAx>
        <c:axId val="18026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0267648"/>
        <c:crosses val="autoZero"/>
        <c:auto val="1"/>
        <c:lblAlgn val="ctr"/>
        <c:lblOffset val="100"/>
        <c:noMultiLvlLbl val="0"/>
      </c:catAx>
      <c:valAx>
        <c:axId val="18026764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1802661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92D05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sr-Latn-RS"/>
          </a:p>
        </c:txPr>
      </c:legendEntry>
      <c:overlay val="0"/>
      <c:txPr>
        <a:bodyPr/>
        <a:lstStyle/>
        <a:p>
          <a:pPr>
            <a:defRPr b="1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Sheet9!$R$4:$R$17</c:f>
              <c:strCache>
                <c:ptCount val="14"/>
                <c:pt idx="0">
                  <c:v>Međimurska</c:v>
                </c:pt>
                <c:pt idx="1">
                  <c:v>Varaždinska</c:v>
                </c:pt>
                <c:pt idx="2">
                  <c:v>Koprivničko-križevačka</c:v>
                </c:pt>
                <c:pt idx="3">
                  <c:v>Krapinsko-zagorska</c:v>
                </c:pt>
                <c:pt idx="4">
                  <c:v>Sisačko-moslavačka</c:v>
                </c:pt>
                <c:pt idx="5">
                  <c:v>Grad Zagreb</c:v>
                </c:pt>
                <c:pt idx="6">
                  <c:v>Karlovačka</c:v>
                </c:pt>
                <c:pt idx="7">
                  <c:v>Bjelovarsko-bilogorska</c:v>
                </c:pt>
                <c:pt idx="8">
                  <c:v>Zagrebačka</c:v>
                </c:pt>
                <c:pt idx="9">
                  <c:v>Vukovarsko-srijemska</c:v>
                </c:pt>
                <c:pt idx="10">
                  <c:v>Brodsko-posavska</c:v>
                </c:pt>
                <c:pt idx="11">
                  <c:v>Osječko-baranjska</c:v>
                </c:pt>
                <c:pt idx="12">
                  <c:v>Virovitičko-podravska</c:v>
                </c:pt>
                <c:pt idx="13">
                  <c:v>Požeško-slavonska</c:v>
                </c:pt>
              </c:strCache>
            </c:strRef>
          </c:cat>
          <c:val>
            <c:numRef>
              <c:f>Sheet9!$S$4:$S$17</c:f>
              <c:numCache>
                <c:formatCode>0.0</c:formatCode>
                <c:ptCount val="14"/>
                <c:pt idx="0">
                  <c:v>491.04</c:v>
                </c:pt>
                <c:pt idx="1">
                  <c:v>377.63</c:v>
                </c:pt>
                <c:pt idx="2">
                  <c:v>177.23</c:v>
                </c:pt>
                <c:pt idx="3">
                  <c:v>59.64</c:v>
                </c:pt>
                <c:pt idx="4">
                  <c:v>1989.89</c:v>
                </c:pt>
                <c:pt idx="5">
                  <c:v>1718.4</c:v>
                </c:pt>
                <c:pt idx="6">
                  <c:v>148.91</c:v>
                </c:pt>
                <c:pt idx="7">
                  <c:v>104.12</c:v>
                </c:pt>
                <c:pt idx="8">
                  <c:v>23.9</c:v>
                </c:pt>
                <c:pt idx="9">
                  <c:v>384.85</c:v>
                </c:pt>
                <c:pt idx="10">
                  <c:v>334.41</c:v>
                </c:pt>
                <c:pt idx="11">
                  <c:v>176.77</c:v>
                </c:pt>
                <c:pt idx="12">
                  <c:v>155.88</c:v>
                </c:pt>
                <c:pt idx="13">
                  <c:v>54.29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09472"/>
        <c:axId val="180411008"/>
      </c:barChart>
      <c:catAx>
        <c:axId val="18040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80411008"/>
        <c:crosses val="autoZero"/>
        <c:auto val="1"/>
        <c:lblAlgn val="ctr"/>
        <c:lblOffset val="100"/>
        <c:noMultiLvlLbl val="0"/>
      </c:catAx>
      <c:valAx>
        <c:axId val="18041100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crossAx val="1804094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b="1"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20129291915818"/>
          <c:y val="4.7619047619047616E-2"/>
          <c:w val="0.74779113758781657"/>
          <c:h val="0.631452091215870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Sheet12!$B$36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Sheet12!$A$41:$A$42</c:f>
              <c:strCache>
                <c:ptCount val="2"/>
                <c:pt idx="0">
                  <c:v>Kontinentalna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Sheet12!$B$41:$B$42</c:f>
              <c:numCache>
                <c:formatCode>0.0%</c:formatCode>
                <c:ptCount val="2"/>
                <c:pt idx="0">
                  <c:v>5.4953801934165152E-2</c:v>
                </c:pt>
                <c:pt idx="1">
                  <c:v>9.2826862321569947E-2</c:v>
                </c:pt>
              </c:numCache>
            </c:numRef>
          </c:val>
        </c:ser>
        <c:ser>
          <c:idx val="1"/>
          <c:order val="1"/>
          <c:tx>
            <c:strRef>
              <c:f>Sheet12!$C$36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Sheet12!$A$41:$A$42</c:f>
              <c:strCache>
                <c:ptCount val="2"/>
                <c:pt idx="0">
                  <c:v>Kontinentalna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Sheet12!$C$41:$C$42</c:f>
              <c:numCache>
                <c:formatCode>0.0%</c:formatCode>
                <c:ptCount val="2"/>
                <c:pt idx="0">
                  <c:v>0.35412214723313323</c:v>
                </c:pt>
                <c:pt idx="1">
                  <c:v>0.49719623653847633</c:v>
                </c:pt>
              </c:numCache>
            </c:numRef>
          </c:val>
        </c:ser>
        <c:ser>
          <c:idx val="2"/>
          <c:order val="2"/>
          <c:tx>
            <c:strRef>
              <c:f>Sheet12!$D$36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Sheet12!$A$41:$A$42</c:f>
              <c:strCache>
                <c:ptCount val="2"/>
                <c:pt idx="0">
                  <c:v>Kontinentalna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Sheet12!$D$41:$D$42</c:f>
              <c:numCache>
                <c:formatCode>0.0%</c:formatCode>
                <c:ptCount val="2"/>
                <c:pt idx="0">
                  <c:v>0.39344689952572393</c:v>
                </c:pt>
                <c:pt idx="1">
                  <c:v>0.41395050079558471</c:v>
                </c:pt>
              </c:numCache>
            </c:numRef>
          </c:val>
        </c:ser>
        <c:ser>
          <c:idx val="3"/>
          <c:order val="3"/>
          <c:tx>
            <c:strRef>
              <c:f>Sheet12!$E$36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Sheet12!$A$41:$A$42</c:f>
              <c:strCache>
                <c:ptCount val="2"/>
                <c:pt idx="0">
                  <c:v>Kontinentalna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Sheet12!$E$41:$E$42</c:f>
              <c:numCache>
                <c:formatCode>0.0%</c:formatCode>
                <c:ptCount val="2"/>
                <c:pt idx="0">
                  <c:v>9.2202309117323758E-2</c:v>
                </c:pt>
                <c:pt idx="1">
                  <c:v>0.11402467849922747</c:v>
                </c:pt>
              </c:numCache>
            </c:numRef>
          </c:val>
        </c:ser>
        <c:ser>
          <c:idx val="4"/>
          <c:order val="4"/>
          <c:tx>
            <c:strRef>
              <c:f>Sheet12!$F$36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Sheet12!$A$41:$A$42</c:f>
              <c:strCache>
                <c:ptCount val="2"/>
                <c:pt idx="0">
                  <c:v>Kontinentalna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Sheet12!$F$41:$F$42</c:f>
              <c:numCache>
                <c:formatCode>0.0%</c:formatCode>
                <c:ptCount val="2"/>
                <c:pt idx="0">
                  <c:v>8.5533522172599602E-2</c:v>
                </c:pt>
                <c:pt idx="1">
                  <c:v>0.24123655769334246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180593408"/>
        <c:axId val="180594944"/>
      </c:barChart>
      <c:catAx>
        <c:axId val="180593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80594944"/>
        <c:crosses val="autoZero"/>
        <c:auto val="1"/>
        <c:lblAlgn val="ctr"/>
        <c:lblOffset val="100"/>
        <c:noMultiLvlLbl val="0"/>
      </c:catAx>
      <c:valAx>
        <c:axId val="180594944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crossAx val="18059340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92D050"/>
                </a:solidFill>
              </a:defRPr>
            </a:pPr>
            <a:endParaRPr lang="sr-Latn-RS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sr-Latn-RS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10871210499998434"/>
          <c:y val="0.81782288577564166"/>
          <c:w val="0.84843649144585409"/>
          <c:h val="0.17784810989535399"/>
        </c:manualLayout>
      </c:layout>
      <c:overlay val="0"/>
      <c:txPr>
        <a:bodyPr/>
        <a:lstStyle/>
        <a:p>
          <a:pPr>
            <a:defRPr sz="1400" b="1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Sheet10!$Z$21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layout>
                <c:manualLayout>
                  <c:x val="1.95202197858177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373155459996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Sheet10!$Y$22:$Y$26</c:f>
              <c:strCache>
                <c:ptCount val="5"/>
                <c:pt idx="0">
                  <c:v>Virovitičko-podravska </c:v>
                </c:pt>
                <c:pt idx="1">
                  <c:v>Požeško-slavonska </c:v>
                </c:pt>
                <c:pt idx="2">
                  <c:v>Brodsko-posavska </c:v>
                </c:pt>
                <c:pt idx="3">
                  <c:v>Osječko-baranjska </c:v>
                </c:pt>
                <c:pt idx="4">
                  <c:v>Vukovarsko-srijemska </c:v>
                </c:pt>
              </c:strCache>
            </c:strRef>
          </c:cat>
          <c:val>
            <c:numRef>
              <c:f>Sheet10!$Z$22:$Z$26</c:f>
              <c:numCache>
                <c:formatCode>0.0%</c:formatCode>
                <c:ptCount val="5"/>
                <c:pt idx="0">
                  <c:v>0.11783898626602929</c:v>
                </c:pt>
                <c:pt idx="1">
                  <c:v>0</c:v>
                </c:pt>
                <c:pt idx="2">
                  <c:v>1.4551914427183732E-2</c:v>
                </c:pt>
                <c:pt idx="3">
                  <c:v>2.7076282218172352E-2</c:v>
                </c:pt>
                <c:pt idx="4">
                  <c:v>0.19290703922622246</c:v>
                </c:pt>
              </c:numCache>
            </c:numRef>
          </c:val>
        </c:ser>
        <c:ser>
          <c:idx val="1"/>
          <c:order val="1"/>
          <c:tx>
            <c:strRef>
              <c:f>Sheet10!$AA$21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Sheet10!$Y$22:$Y$26</c:f>
              <c:strCache>
                <c:ptCount val="5"/>
                <c:pt idx="0">
                  <c:v>Virovitičko-podravska </c:v>
                </c:pt>
                <c:pt idx="1">
                  <c:v>Požeško-slavonska </c:v>
                </c:pt>
                <c:pt idx="2">
                  <c:v>Brodsko-posavska </c:v>
                </c:pt>
                <c:pt idx="3">
                  <c:v>Osječko-baranjska </c:v>
                </c:pt>
                <c:pt idx="4">
                  <c:v>Vukovarsko-srijemska </c:v>
                </c:pt>
              </c:strCache>
            </c:strRef>
          </c:cat>
          <c:val>
            <c:numRef>
              <c:f>Sheet10!$AA$22:$AA$26</c:f>
              <c:numCache>
                <c:formatCode>0.0%</c:formatCode>
                <c:ptCount val="5"/>
                <c:pt idx="0">
                  <c:v>0.49396767584793988</c:v>
                </c:pt>
                <c:pt idx="1">
                  <c:v>0.70961584347411122</c:v>
                </c:pt>
                <c:pt idx="2">
                  <c:v>0.9854102883924859</c:v>
                </c:pt>
                <c:pt idx="3">
                  <c:v>0.68771153345482949</c:v>
                </c:pt>
                <c:pt idx="4">
                  <c:v>0.78811159359251781</c:v>
                </c:pt>
              </c:numCache>
            </c:numRef>
          </c:val>
        </c:ser>
        <c:ser>
          <c:idx val="2"/>
          <c:order val="2"/>
          <c:tx>
            <c:strRef>
              <c:f>Sheet10!$AB$21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Sheet10!$Y$22:$Y$26</c:f>
              <c:strCache>
                <c:ptCount val="5"/>
                <c:pt idx="0">
                  <c:v>Virovitičko-podravska </c:v>
                </c:pt>
                <c:pt idx="1">
                  <c:v>Požeško-slavonska </c:v>
                </c:pt>
                <c:pt idx="2">
                  <c:v>Brodsko-posavska </c:v>
                </c:pt>
                <c:pt idx="3">
                  <c:v>Osječko-baranjska </c:v>
                </c:pt>
                <c:pt idx="4">
                  <c:v>Vukovarsko-srijemska </c:v>
                </c:pt>
              </c:strCache>
            </c:strRef>
          </c:cat>
          <c:val>
            <c:numRef>
              <c:f>Sheet10!$AB$22:$AB$26</c:f>
              <c:numCache>
                <c:formatCode>0.0%</c:formatCode>
                <c:ptCount val="5"/>
                <c:pt idx="0">
                  <c:v>0.19144092875028454</c:v>
                </c:pt>
                <c:pt idx="1">
                  <c:v>0.29038415652588884</c:v>
                </c:pt>
                <c:pt idx="2">
                  <c:v>3.7797180330347359E-5</c:v>
                </c:pt>
                <c:pt idx="3">
                  <c:v>0.26232008033622195</c:v>
                </c:pt>
                <c:pt idx="4">
                  <c:v>1.8516635926630554E-2</c:v>
                </c:pt>
              </c:numCache>
            </c:numRef>
          </c:val>
        </c:ser>
        <c:ser>
          <c:idx val="3"/>
          <c:order val="3"/>
          <c:tx>
            <c:strRef>
              <c:f>Sheet10!$AC$21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cat>
            <c:strRef>
              <c:f>Sheet10!$Y$22:$Y$26</c:f>
              <c:strCache>
                <c:ptCount val="5"/>
                <c:pt idx="0">
                  <c:v>Virovitičko-podravska </c:v>
                </c:pt>
                <c:pt idx="1">
                  <c:v>Požeško-slavonska </c:v>
                </c:pt>
                <c:pt idx="2">
                  <c:v>Brodsko-posavska </c:v>
                </c:pt>
                <c:pt idx="3">
                  <c:v>Osječko-baranjska </c:v>
                </c:pt>
                <c:pt idx="4">
                  <c:v>Vukovarsko-srijemska </c:v>
                </c:pt>
              </c:strCache>
            </c:strRef>
          </c:cat>
          <c:val>
            <c:numRef>
              <c:f>Sheet10!$AC$22:$AC$26</c:f>
              <c:numCache>
                <c:formatCode>0.0%</c:formatCode>
                <c:ptCount val="5"/>
                <c:pt idx="0">
                  <c:v>1.8969572805220426E-3</c:v>
                </c:pt>
                <c:pt idx="1">
                  <c:v>0</c:v>
                </c:pt>
                <c:pt idx="2">
                  <c:v>0</c:v>
                </c:pt>
                <c:pt idx="3">
                  <c:v>1.8391787852865698E-2</c:v>
                </c:pt>
                <c:pt idx="4">
                  <c:v>4.6473125462915898E-4</c:v>
                </c:pt>
              </c:numCache>
            </c:numRef>
          </c:val>
        </c:ser>
        <c:ser>
          <c:idx val="4"/>
          <c:order val="4"/>
          <c:tx>
            <c:strRef>
              <c:f>Sheet10!$AD$21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Sheet10!$Y$22:$Y$26</c:f>
              <c:strCache>
                <c:ptCount val="5"/>
                <c:pt idx="0">
                  <c:v>Virovitičko-podravska </c:v>
                </c:pt>
                <c:pt idx="1">
                  <c:v>Požeško-slavonska </c:v>
                </c:pt>
                <c:pt idx="2">
                  <c:v>Brodsko-posavska </c:v>
                </c:pt>
                <c:pt idx="3">
                  <c:v>Osječko-baranjska </c:v>
                </c:pt>
                <c:pt idx="4">
                  <c:v>Vukovarsko-srijemska </c:v>
                </c:pt>
              </c:strCache>
            </c:strRef>
          </c:cat>
          <c:val>
            <c:numRef>
              <c:f>Sheet10!$AD$22:$AD$26</c:f>
              <c:numCache>
                <c:formatCode>0.0%</c:formatCode>
                <c:ptCount val="5"/>
                <c:pt idx="0">
                  <c:v>0.19485545185522421</c:v>
                </c:pt>
                <c:pt idx="1">
                  <c:v>0</c:v>
                </c:pt>
                <c:pt idx="2">
                  <c:v>0</c:v>
                </c:pt>
                <c:pt idx="3">
                  <c:v>4.5003161379105145E-3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664192"/>
        <c:axId val="180665728"/>
      </c:barChart>
      <c:catAx>
        <c:axId val="180664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80665728"/>
        <c:crosses val="autoZero"/>
        <c:auto val="1"/>
        <c:lblAlgn val="ctr"/>
        <c:lblOffset val="100"/>
        <c:noMultiLvlLbl val="0"/>
      </c:catAx>
      <c:valAx>
        <c:axId val="180665728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806641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3">
                    <a:lumMod val="75000"/>
                  </a:schemeClr>
                </a:solidFill>
              </a:defRPr>
            </a:pPr>
            <a:endParaRPr lang="sr-Latn-RS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7030A0"/>
                </a:solidFill>
              </a:defRPr>
            </a:pPr>
            <a:endParaRPr lang="sr-Latn-RS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sr-Latn-R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70845247981076"/>
          <c:y val="2.5195613185836494E-2"/>
          <c:w val="0.70418500710895016"/>
          <c:h val="0.74680500867868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Sheet10!$Z$21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9675768129593596E-2"/>
                  <c:y val="-4.5810205792430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Sheet10!$Y$32:$Y$35</c:f>
              <c:strCache>
                <c:ptCount val="4"/>
                <c:pt idx="0">
                  <c:v>Krapinsko-zagorska </c:v>
                </c:pt>
                <c:pt idx="1">
                  <c:v>Varaždinska </c:v>
                </c:pt>
                <c:pt idx="2">
                  <c:v>Koprivničko-križevačka </c:v>
                </c:pt>
                <c:pt idx="3">
                  <c:v>Međimurska </c:v>
                </c:pt>
              </c:strCache>
            </c:strRef>
          </c:cat>
          <c:val>
            <c:numRef>
              <c:f>Sheet10!$Z$32:$Z$35</c:f>
              <c:numCache>
                <c:formatCode>0.0%</c:formatCode>
                <c:ptCount val="4"/>
                <c:pt idx="0">
                  <c:v>0.25222702977856959</c:v>
                </c:pt>
                <c:pt idx="1">
                  <c:v>0.17697073854642487</c:v>
                </c:pt>
                <c:pt idx="2">
                  <c:v>3.0861173704320566E-2</c:v>
                </c:pt>
                <c:pt idx="3">
                  <c:v>1.1464397671294222E-3</c:v>
                </c:pt>
              </c:numCache>
            </c:numRef>
          </c:val>
        </c:ser>
        <c:ser>
          <c:idx val="1"/>
          <c:order val="1"/>
          <c:tx>
            <c:strRef>
              <c:f>Sheet10!$AA$21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Sheet10!$Y$32:$Y$35</c:f>
              <c:strCache>
                <c:ptCount val="4"/>
                <c:pt idx="0">
                  <c:v>Krapinsko-zagorska </c:v>
                </c:pt>
                <c:pt idx="1">
                  <c:v>Varaždinska </c:v>
                </c:pt>
                <c:pt idx="2">
                  <c:v>Koprivničko-križevačka </c:v>
                </c:pt>
                <c:pt idx="3">
                  <c:v>Međimurska </c:v>
                </c:pt>
              </c:strCache>
            </c:strRef>
          </c:cat>
          <c:val>
            <c:numRef>
              <c:f>Sheet10!$AA$32:$AA$35</c:f>
              <c:numCache>
                <c:formatCode>0.0%</c:formatCode>
                <c:ptCount val="4"/>
                <c:pt idx="0">
                  <c:v>0</c:v>
                </c:pt>
                <c:pt idx="1">
                  <c:v>0.80931059955075146</c:v>
                </c:pt>
                <c:pt idx="2">
                  <c:v>0.62946997158812579</c:v>
                </c:pt>
                <c:pt idx="3">
                  <c:v>0.85751903269144647</c:v>
                </c:pt>
              </c:numCache>
            </c:numRef>
          </c:val>
        </c:ser>
        <c:ser>
          <c:idx val="2"/>
          <c:order val="2"/>
          <c:tx>
            <c:strRef>
              <c:f>Sheet10!$AB$21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2486702810469796E-2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Sheet10!$Y$32:$Y$35</c:f>
              <c:strCache>
                <c:ptCount val="4"/>
                <c:pt idx="0">
                  <c:v>Krapinsko-zagorska </c:v>
                </c:pt>
                <c:pt idx="1">
                  <c:v>Varaždinska </c:v>
                </c:pt>
                <c:pt idx="2">
                  <c:v>Koprivničko-križevačka </c:v>
                </c:pt>
                <c:pt idx="3">
                  <c:v>Međimurska </c:v>
                </c:pt>
              </c:strCache>
            </c:strRef>
          </c:cat>
          <c:val>
            <c:numRef>
              <c:f>Sheet10!$AB$32:$AB$35</c:f>
              <c:numCache>
                <c:formatCode>0.0%</c:formatCode>
                <c:ptCount val="4"/>
                <c:pt idx="0">
                  <c:v>0.74713667599898193</c:v>
                </c:pt>
                <c:pt idx="1">
                  <c:v>1.065834501680913E-2</c:v>
                </c:pt>
                <c:pt idx="2">
                  <c:v>0.1935436465170961</c:v>
                </c:pt>
                <c:pt idx="3">
                  <c:v>0.13390058217644424</c:v>
                </c:pt>
              </c:numCache>
            </c:numRef>
          </c:val>
        </c:ser>
        <c:ser>
          <c:idx val="3"/>
          <c:order val="3"/>
          <c:tx>
            <c:strRef>
              <c:f>Sheet10!$AC$21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Sheet10!$Y$32:$Y$35</c:f>
              <c:strCache>
                <c:ptCount val="4"/>
                <c:pt idx="0">
                  <c:v>Krapinsko-zagorska </c:v>
                </c:pt>
                <c:pt idx="1">
                  <c:v>Varaždinska </c:v>
                </c:pt>
                <c:pt idx="2">
                  <c:v>Koprivničko-križevačka </c:v>
                </c:pt>
                <c:pt idx="3">
                  <c:v>Međimurska </c:v>
                </c:pt>
              </c:strCache>
            </c:strRef>
          </c:cat>
          <c:val>
            <c:numRef>
              <c:f>Sheet10!$AC$32:$AC$35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0.10737729009503282</c:v>
                </c:pt>
                <c:pt idx="3">
                  <c:v>8.9565606806986115E-5</c:v>
                </c:pt>
              </c:numCache>
            </c:numRef>
          </c:val>
        </c:ser>
        <c:ser>
          <c:idx val="4"/>
          <c:order val="4"/>
          <c:tx>
            <c:strRef>
              <c:f>Sheet10!$AD$21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297416166620335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35650455663346E-2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532101823539E-2"/>
                  <c:y val="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675768129593596E-2"/>
                  <c:y val="-4.5810205792430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Sheet10!$Y$32:$Y$35</c:f>
              <c:strCache>
                <c:ptCount val="4"/>
                <c:pt idx="0">
                  <c:v>Krapinsko-zagorska </c:v>
                </c:pt>
                <c:pt idx="1">
                  <c:v>Varaždinska </c:v>
                </c:pt>
                <c:pt idx="2">
                  <c:v>Koprivničko-križevačka </c:v>
                </c:pt>
                <c:pt idx="3">
                  <c:v>Međimurska </c:v>
                </c:pt>
              </c:strCache>
            </c:strRef>
          </c:cat>
          <c:val>
            <c:numRef>
              <c:f>Sheet10!$AD$32:$AD$35</c:f>
              <c:numCache>
                <c:formatCode>0.0%</c:formatCode>
                <c:ptCount val="4"/>
                <c:pt idx="0">
                  <c:v>6.3629422244846018E-4</c:v>
                </c:pt>
                <c:pt idx="1">
                  <c:v>3.0603168860145026E-3</c:v>
                </c:pt>
                <c:pt idx="2">
                  <c:v>3.8747918095424709E-2</c:v>
                </c:pt>
                <c:pt idx="3">
                  <c:v>7.344379758172862E-3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124096"/>
        <c:axId val="181134080"/>
      </c:barChart>
      <c:catAx>
        <c:axId val="1811240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81134080"/>
        <c:crosses val="autoZero"/>
        <c:auto val="1"/>
        <c:lblAlgn val="ctr"/>
        <c:lblOffset val="100"/>
        <c:noMultiLvlLbl val="0"/>
      </c:catAx>
      <c:valAx>
        <c:axId val="181134080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1811240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3">
                    <a:lumMod val="75000"/>
                  </a:schemeClr>
                </a:solidFill>
              </a:defRPr>
            </a:pPr>
            <a:endParaRPr lang="sr-Latn-R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sr-Latn-R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00B0F0"/>
                </a:solidFill>
              </a:defRPr>
            </a:pPr>
            <a:endParaRPr lang="sr-Latn-R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'Specijalizacija NUTS2'!$AJ$42:$AJ$56</c:f>
              <c:strCache>
                <c:ptCount val="15"/>
                <c:pt idx="0">
                  <c:v>Virovitičko-podravska </c:v>
                </c:pt>
                <c:pt idx="1">
                  <c:v>Bjelovarsko-bilogorska </c:v>
                </c:pt>
                <c:pt idx="2">
                  <c:v>Vukovarsko-srijemska </c:v>
                </c:pt>
                <c:pt idx="3">
                  <c:v>Požeško-slavonska </c:v>
                </c:pt>
                <c:pt idx="4">
                  <c:v>Koprivničko-križevačka </c:v>
                </c:pt>
                <c:pt idx="5">
                  <c:v>Osječko-baranjska </c:v>
                </c:pt>
                <c:pt idx="6">
                  <c:v>Ličko-senjska </c:v>
                </c:pt>
                <c:pt idx="7">
                  <c:v>Brodsko-posavska </c:v>
                </c:pt>
                <c:pt idx="8">
                  <c:v>Međimurska </c:v>
                </c:pt>
                <c:pt idx="9">
                  <c:v>Sisačko-moslavačka </c:v>
                </c:pt>
                <c:pt idx="10">
                  <c:v>Karlovačka </c:v>
                </c:pt>
                <c:pt idx="11">
                  <c:v>Zagrebačka </c:v>
                </c:pt>
                <c:pt idx="12">
                  <c:v>Varaždinska </c:v>
                </c:pt>
                <c:pt idx="13">
                  <c:v>Krapinsko-zagorska </c:v>
                </c:pt>
                <c:pt idx="14">
                  <c:v>Zadarska </c:v>
                </c:pt>
              </c:strCache>
            </c:strRef>
          </c:cat>
          <c:val>
            <c:numRef>
              <c:f>'Specijalizacija NUTS2'!$AK$42:$AK$56</c:f>
              <c:numCache>
                <c:formatCode>0.00</c:formatCode>
                <c:ptCount val="15"/>
                <c:pt idx="0">
                  <c:v>4.3353806613155834</c:v>
                </c:pt>
                <c:pt idx="1">
                  <c:v>4.1690661801553084</c:v>
                </c:pt>
                <c:pt idx="2">
                  <c:v>3.5105569433480817</c:v>
                </c:pt>
                <c:pt idx="3">
                  <c:v>3.3848641652563352</c:v>
                </c:pt>
                <c:pt idx="4">
                  <c:v>3.2275970405864065</c:v>
                </c:pt>
                <c:pt idx="5">
                  <c:v>2.4278051186078766</c:v>
                </c:pt>
                <c:pt idx="6">
                  <c:v>2.0099999999999998</c:v>
                </c:pt>
                <c:pt idx="7">
                  <c:v>2.4844179730542648</c:v>
                </c:pt>
                <c:pt idx="8">
                  <c:v>1.9771874844043118</c:v>
                </c:pt>
                <c:pt idx="9">
                  <c:v>1.5972859075896131</c:v>
                </c:pt>
                <c:pt idx="10">
                  <c:v>1.3426654552350608</c:v>
                </c:pt>
                <c:pt idx="11">
                  <c:v>0.95</c:v>
                </c:pt>
                <c:pt idx="12">
                  <c:v>1.733955302050493</c:v>
                </c:pt>
                <c:pt idx="13">
                  <c:v>1.293328</c:v>
                </c:pt>
                <c:pt idx="14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'Specijalizacija NUTS2'!$AJ$42:$AJ$56</c:f>
              <c:strCache>
                <c:ptCount val="15"/>
                <c:pt idx="0">
                  <c:v>Virovitičko-podravska </c:v>
                </c:pt>
                <c:pt idx="1">
                  <c:v>Bjelovarsko-bilogorska </c:v>
                </c:pt>
                <c:pt idx="2">
                  <c:v>Vukovarsko-srijemska </c:v>
                </c:pt>
                <c:pt idx="3">
                  <c:v>Požeško-slavonska </c:v>
                </c:pt>
                <c:pt idx="4">
                  <c:v>Koprivničko-križevačka </c:v>
                </c:pt>
                <c:pt idx="5">
                  <c:v>Osječko-baranjska </c:v>
                </c:pt>
                <c:pt idx="6">
                  <c:v>Ličko-senjska </c:v>
                </c:pt>
                <c:pt idx="7">
                  <c:v>Brodsko-posavska </c:v>
                </c:pt>
                <c:pt idx="8">
                  <c:v>Međimurska </c:v>
                </c:pt>
                <c:pt idx="9">
                  <c:v>Sisačko-moslavačka </c:v>
                </c:pt>
                <c:pt idx="10">
                  <c:v>Karlovačka </c:v>
                </c:pt>
                <c:pt idx="11">
                  <c:v>Zagrebačka </c:v>
                </c:pt>
                <c:pt idx="12">
                  <c:v>Varaždinska </c:v>
                </c:pt>
                <c:pt idx="13">
                  <c:v>Krapinsko-zagorska </c:v>
                </c:pt>
                <c:pt idx="14">
                  <c:v>Zadarska </c:v>
                </c:pt>
              </c:strCache>
            </c:strRef>
          </c:cat>
          <c:val>
            <c:numRef>
              <c:f>'Specijalizacija NUTS2'!$AL$42:$AL$56</c:f>
              <c:numCache>
                <c:formatCode>0.00</c:formatCode>
                <c:ptCount val="15"/>
                <c:pt idx="0">
                  <c:v>4.7154468770277953</c:v>
                </c:pt>
                <c:pt idx="1">
                  <c:v>4.2682149220687968</c:v>
                </c:pt>
                <c:pt idx="2">
                  <c:v>3.7192080596561397</c:v>
                </c:pt>
                <c:pt idx="3">
                  <c:v>3.4033034602943677</c:v>
                </c:pt>
                <c:pt idx="4">
                  <c:v>3.214085399693785</c:v>
                </c:pt>
                <c:pt idx="5">
                  <c:v>2.8762915132221596</c:v>
                </c:pt>
                <c:pt idx="6">
                  <c:v>2.7176424022440884</c:v>
                </c:pt>
                <c:pt idx="7">
                  <c:v>2.4128083164305454</c:v>
                </c:pt>
                <c:pt idx="8">
                  <c:v>1.8600281516985908</c:v>
                </c:pt>
                <c:pt idx="9">
                  <c:v>1.4129957670386761</c:v>
                </c:pt>
                <c:pt idx="10">
                  <c:v>1.2997065823030158</c:v>
                </c:pt>
                <c:pt idx="11">
                  <c:v>1.2330641634220978</c:v>
                </c:pt>
                <c:pt idx="12">
                  <c:v>1.2100772271176305</c:v>
                </c:pt>
                <c:pt idx="13">
                  <c:v>1.056284329300007</c:v>
                </c:pt>
                <c:pt idx="14">
                  <c:v>1.5770135784059311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870848"/>
        <c:axId val="233872384"/>
      </c:barChart>
      <c:catAx>
        <c:axId val="23387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233872384"/>
        <c:crosses val="autoZero"/>
        <c:auto val="1"/>
        <c:lblAlgn val="ctr"/>
        <c:lblOffset val="100"/>
        <c:noMultiLvlLbl val="0"/>
      </c:catAx>
      <c:valAx>
        <c:axId val="23387238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233870848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Sheet10!$Z$21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Sheet10!$Y$27:$Y$31</c:f>
              <c:strCache>
                <c:ptCount val="5"/>
                <c:pt idx="0">
                  <c:v>Zagrebačka </c:v>
                </c:pt>
                <c:pt idx="1">
                  <c:v>Sisačko-moslavačka </c:v>
                </c:pt>
                <c:pt idx="2">
                  <c:v>Karlovačka </c:v>
                </c:pt>
                <c:pt idx="3">
                  <c:v>Bjelovarsko-bilogorska </c:v>
                </c:pt>
                <c:pt idx="4">
                  <c:v>Grad Zagreb</c:v>
                </c:pt>
              </c:strCache>
            </c:strRef>
          </c:cat>
          <c:val>
            <c:numRef>
              <c:f>Sheet10!$Z$27:$Z$31</c:f>
              <c:numCache>
                <c:formatCode>0.0%</c:formatCode>
                <c:ptCount val="5"/>
                <c:pt idx="0">
                  <c:v>0.28249635616801377</c:v>
                </c:pt>
                <c:pt idx="1">
                  <c:v>0.14662818403751471</c:v>
                </c:pt>
                <c:pt idx="2">
                  <c:v>3.312921965771707E-2</c:v>
                </c:pt>
                <c:pt idx="3">
                  <c:v>0.18359941944847605</c:v>
                </c:pt>
                <c:pt idx="4">
                  <c:v>5.0731475895071758E-2</c:v>
                </c:pt>
              </c:numCache>
            </c:numRef>
          </c:val>
        </c:ser>
        <c:ser>
          <c:idx val="1"/>
          <c:order val="1"/>
          <c:tx>
            <c:strRef>
              <c:f>Sheet10!$AA$21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Sheet10!$Y$27:$Y$31</c:f>
              <c:strCache>
                <c:ptCount val="5"/>
                <c:pt idx="0">
                  <c:v>Zagrebačka </c:v>
                </c:pt>
                <c:pt idx="1">
                  <c:v>Sisačko-moslavačka </c:v>
                </c:pt>
                <c:pt idx="2">
                  <c:v>Karlovačka </c:v>
                </c:pt>
                <c:pt idx="3">
                  <c:v>Bjelovarsko-bilogorska </c:v>
                </c:pt>
                <c:pt idx="4">
                  <c:v>Grad Zagreb</c:v>
                </c:pt>
              </c:strCache>
            </c:strRef>
          </c:cat>
          <c:val>
            <c:numRef>
              <c:f>Sheet10!$AA$27:$AA$31</c:f>
              <c:numCache>
                <c:formatCode>0.0%</c:formatCode>
                <c:ptCount val="5"/>
                <c:pt idx="0">
                  <c:v>0.19318934676030211</c:v>
                </c:pt>
                <c:pt idx="1">
                  <c:v>0.11701392751137209</c:v>
                </c:pt>
                <c:pt idx="2">
                  <c:v>0.53231799863924212</c:v>
                </c:pt>
                <c:pt idx="3">
                  <c:v>0.62506047411707788</c:v>
                </c:pt>
                <c:pt idx="4">
                  <c:v>0.30237774786899957</c:v>
                </c:pt>
              </c:numCache>
            </c:numRef>
          </c:val>
        </c:ser>
        <c:ser>
          <c:idx val="2"/>
          <c:order val="2"/>
          <c:tx>
            <c:strRef>
              <c:f>Sheet10!$AB$21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Sheet10!$Y$27:$Y$31</c:f>
              <c:strCache>
                <c:ptCount val="5"/>
                <c:pt idx="0">
                  <c:v>Zagrebačka </c:v>
                </c:pt>
                <c:pt idx="1">
                  <c:v>Sisačko-moslavačka </c:v>
                </c:pt>
                <c:pt idx="2">
                  <c:v>Karlovačka </c:v>
                </c:pt>
                <c:pt idx="3">
                  <c:v>Bjelovarsko-bilogorska </c:v>
                </c:pt>
                <c:pt idx="4">
                  <c:v>Grad Zagreb</c:v>
                </c:pt>
              </c:strCache>
            </c:strRef>
          </c:cat>
          <c:val>
            <c:numRef>
              <c:f>Sheet10!$AB$27:$AB$31</c:f>
              <c:numCache>
                <c:formatCode>0.0%</c:formatCode>
                <c:ptCount val="5"/>
                <c:pt idx="0">
                  <c:v>0.43619981449582618</c:v>
                </c:pt>
                <c:pt idx="1">
                  <c:v>0.14438303876168676</c:v>
                </c:pt>
                <c:pt idx="2">
                  <c:v>0.25440937876171038</c:v>
                </c:pt>
                <c:pt idx="3">
                  <c:v>0.19134010643444604</c:v>
                </c:pt>
                <c:pt idx="4">
                  <c:v>0.5318583738317344</c:v>
                </c:pt>
              </c:numCache>
            </c:numRef>
          </c:val>
        </c:ser>
        <c:ser>
          <c:idx val="3"/>
          <c:order val="3"/>
          <c:tx>
            <c:strRef>
              <c:f>Sheet10!$AC$21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Sheet10!$Y$27:$Y$31</c:f>
              <c:strCache>
                <c:ptCount val="5"/>
                <c:pt idx="0">
                  <c:v>Zagrebačka </c:v>
                </c:pt>
                <c:pt idx="1">
                  <c:v>Sisačko-moslavačka </c:v>
                </c:pt>
                <c:pt idx="2">
                  <c:v>Karlovačka </c:v>
                </c:pt>
                <c:pt idx="3">
                  <c:v>Bjelovarsko-bilogorska </c:v>
                </c:pt>
                <c:pt idx="4">
                  <c:v>Grad Zagreb</c:v>
                </c:pt>
              </c:strCache>
            </c:strRef>
          </c:cat>
          <c:val>
            <c:numRef>
              <c:f>Sheet10!$AC$27:$AC$31</c:f>
              <c:numCache>
                <c:formatCode>0.0%</c:formatCode>
                <c:ptCount val="5"/>
                <c:pt idx="0">
                  <c:v>5.1146150788392741E-2</c:v>
                </c:pt>
                <c:pt idx="1">
                  <c:v>0.13023598906406422</c:v>
                </c:pt>
                <c:pt idx="2">
                  <c:v>0.16088344585753911</c:v>
                </c:pt>
                <c:pt idx="3">
                  <c:v>0</c:v>
                </c:pt>
                <c:pt idx="4">
                  <c:v>0.10366633000874427</c:v>
                </c:pt>
              </c:numCache>
            </c:numRef>
          </c:val>
        </c:ser>
        <c:ser>
          <c:idx val="4"/>
          <c:order val="4"/>
          <c:tx>
            <c:strRef>
              <c:f>Sheet10!$AD$21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79265091863517E-2"/>
                  <c:y val="2.4367084212865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8664019410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8.5339980145575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Sheet10!$Y$27:$Y$31</c:f>
              <c:strCache>
                <c:ptCount val="5"/>
                <c:pt idx="0">
                  <c:v>Zagrebačka </c:v>
                </c:pt>
                <c:pt idx="1">
                  <c:v>Sisačko-moslavačka </c:v>
                </c:pt>
                <c:pt idx="2">
                  <c:v>Karlovačka </c:v>
                </c:pt>
                <c:pt idx="3">
                  <c:v>Bjelovarsko-bilogorska </c:v>
                </c:pt>
                <c:pt idx="4">
                  <c:v>Grad Zagreb</c:v>
                </c:pt>
              </c:strCache>
            </c:strRef>
          </c:cat>
          <c:val>
            <c:numRef>
              <c:f>Sheet10!$AD$27:$AD$31</c:f>
              <c:numCache>
                <c:formatCode>0.0%</c:formatCode>
                <c:ptCount val="5"/>
                <c:pt idx="0">
                  <c:v>3.6968331787465218E-2</c:v>
                </c:pt>
                <c:pt idx="1">
                  <c:v>0.46173886062536224</c:v>
                </c:pt>
                <c:pt idx="2">
                  <c:v>1.9259957083791281E-2</c:v>
                </c:pt>
                <c:pt idx="3">
                  <c:v>0</c:v>
                </c:pt>
                <c:pt idx="4">
                  <c:v>1.1366072395450035E-2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702848"/>
        <c:axId val="224704384"/>
      </c:barChart>
      <c:catAx>
        <c:axId val="2247028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4704384"/>
        <c:crosses val="autoZero"/>
        <c:auto val="1"/>
        <c:lblAlgn val="ctr"/>
        <c:lblOffset val="100"/>
        <c:noMultiLvlLbl val="0"/>
      </c:catAx>
      <c:valAx>
        <c:axId val="224704384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crossAx val="2247028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3">
                    <a:lumMod val="75000"/>
                  </a:schemeClr>
                </a:solidFill>
              </a:defRPr>
            </a:pPr>
            <a:endParaRPr lang="sr-Latn-RS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rgbClr val="7030A0"/>
                </a:solidFill>
              </a:defRPr>
            </a:pPr>
            <a:endParaRPr lang="sr-Latn-R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rgbClr val="00B0F0"/>
                </a:solidFill>
              </a:defRPr>
            </a:pPr>
            <a:endParaRPr lang="sr-Latn-RS"/>
          </a:p>
        </c:txPr>
      </c:legendEntry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8524027089207"/>
          <c:y val="6.9919072615923006E-2"/>
          <c:w val="0.87188101487314085"/>
          <c:h val="0.57873250218722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Sheet13!$A$46</c:f>
              <c:strCache>
                <c:ptCount val="1"/>
                <c:pt idx="0">
                  <c:v>Kontinentalna Hrvatska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2905070168355277E-2"/>
                  <c:y val="-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640656909846513E-2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033801122368525E-3"/>
                  <c:y val="-5.7825997475690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Sheet13!$B$44:$G$45</c:f>
              <c:multiLvlStrCache>
                <c:ptCount val="6"/>
                <c:lvl>
                  <c:pt idx="0">
                    <c:v>2008.</c:v>
                  </c:pt>
                  <c:pt idx="1">
                    <c:v>2008.</c:v>
                  </c:pt>
                  <c:pt idx="2">
                    <c:v>2010.</c:v>
                  </c:pt>
                  <c:pt idx="3">
                    <c:v>2010.</c:v>
                  </c:pt>
                  <c:pt idx="4">
                    <c:v>2011.</c:v>
                  </c:pt>
                  <c:pt idx="5">
                    <c:v>2011.</c:v>
                  </c:pt>
                </c:lvl>
                <c:lvl>
                  <c:pt idx="0">
                    <c:v>Neopasni proizvodni otpad</c:v>
                  </c:pt>
                  <c:pt idx="1">
                    <c:v>Proizvodni opasni otpad</c:v>
                  </c:pt>
                  <c:pt idx="2">
                    <c:v>Neopasni proizvodni otpad</c:v>
                  </c:pt>
                  <c:pt idx="3">
                    <c:v>Proizvodni opasni otpad</c:v>
                  </c:pt>
                  <c:pt idx="4">
                    <c:v>Neopasni proizvodni otpad</c:v>
                  </c:pt>
                  <c:pt idx="5">
                    <c:v>Proizvodni opasni otpad</c:v>
                  </c:pt>
                </c:lvl>
              </c:multiLvlStrCache>
            </c:multiLvlStrRef>
          </c:cat>
          <c:val>
            <c:numRef>
              <c:f>Sheet13!$B$50:$G$50</c:f>
              <c:numCache>
                <c:formatCode>#,##0.0</c:formatCode>
                <c:ptCount val="6"/>
                <c:pt idx="0">
                  <c:v>2986.616</c:v>
                </c:pt>
                <c:pt idx="1">
                  <c:v>202.27</c:v>
                </c:pt>
                <c:pt idx="2">
                  <c:v>1953.5360000000001</c:v>
                </c:pt>
                <c:pt idx="3">
                  <c:v>45.661000000000001</c:v>
                </c:pt>
                <c:pt idx="4">
                  <c:v>917.053</c:v>
                </c:pt>
                <c:pt idx="5">
                  <c:v>40.603000000000002</c:v>
                </c:pt>
              </c:numCache>
            </c:numRef>
          </c:val>
        </c:ser>
        <c:ser>
          <c:idx val="1"/>
          <c:order val="1"/>
          <c:tx>
            <c:strRef>
              <c:f>Sheet13!$A$47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Sheet13!$B$44:$G$45</c:f>
              <c:multiLvlStrCache>
                <c:ptCount val="6"/>
                <c:lvl>
                  <c:pt idx="0">
                    <c:v>2008.</c:v>
                  </c:pt>
                  <c:pt idx="1">
                    <c:v>2008.</c:v>
                  </c:pt>
                  <c:pt idx="2">
                    <c:v>2010.</c:v>
                  </c:pt>
                  <c:pt idx="3">
                    <c:v>2010.</c:v>
                  </c:pt>
                  <c:pt idx="4">
                    <c:v>2011.</c:v>
                  </c:pt>
                  <c:pt idx="5">
                    <c:v>2011.</c:v>
                  </c:pt>
                </c:lvl>
                <c:lvl>
                  <c:pt idx="0">
                    <c:v>Neopasni proizvodni otpad</c:v>
                  </c:pt>
                  <c:pt idx="1">
                    <c:v>Proizvodni opasni otpad</c:v>
                  </c:pt>
                  <c:pt idx="2">
                    <c:v>Neopasni proizvodni otpad</c:v>
                  </c:pt>
                  <c:pt idx="3">
                    <c:v>Proizvodni opasni otpad</c:v>
                  </c:pt>
                  <c:pt idx="4">
                    <c:v>Neopasni proizvodni otpad</c:v>
                  </c:pt>
                  <c:pt idx="5">
                    <c:v>Proizvodni opasni otpad</c:v>
                  </c:pt>
                </c:lvl>
              </c:multiLvlStrCache>
            </c:multiLvlStrRef>
          </c:cat>
          <c:val>
            <c:numRef>
              <c:f>Sheet13!$B$51:$G$51</c:f>
              <c:numCache>
                <c:formatCode>#,##0.0</c:formatCode>
                <c:ptCount val="6"/>
                <c:pt idx="0">
                  <c:v>4172.152</c:v>
                </c:pt>
                <c:pt idx="1">
                  <c:v>227.578</c:v>
                </c:pt>
                <c:pt idx="2">
                  <c:v>3157.672</c:v>
                </c:pt>
                <c:pt idx="3">
                  <c:v>72.552999999999997</c:v>
                </c:pt>
                <c:pt idx="4">
                  <c:v>1472.992</c:v>
                </c:pt>
                <c:pt idx="5">
                  <c:v>63.615000000000002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876416"/>
        <c:axId val="224877952"/>
      </c:barChart>
      <c:catAx>
        <c:axId val="22487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4877952"/>
        <c:crosses val="autoZero"/>
        <c:auto val="1"/>
        <c:lblAlgn val="ctr"/>
        <c:lblOffset val="100"/>
        <c:noMultiLvlLbl val="0"/>
      </c:catAx>
      <c:valAx>
        <c:axId val="22487795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48764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92D050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sr-Latn-RS"/>
          </a:p>
        </c:txPr>
      </c:legendEntry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 err="1">
                <a:solidFill>
                  <a:schemeClr val="tx1"/>
                </a:solidFill>
              </a:rPr>
              <a:t>Prijavljeni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neopasni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otpad</a:t>
            </a:r>
            <a:r>
              <a:rPr lang="hr-HR" dirty="0" smtClean="0">
                <a:solidFill>
                  <a:schemeClr val="tx1"/>
                </a:solidFill>
              </a:rPr>
              <a:t>, 2011. u tonama 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8.4813648293963248E-2"/>
          <c:y val="0.13348655598169201"/>
          <c:w val="0.89990857392825896"/>
          <c:h val="0.3988699441187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Sheet11!$Y$4</c:f>
              <c:strCache>
                <c:ptCount val="1"/>
                <c:pt idx="0">
                  <c:v>Prijavljeni neopasni proizvodni otpad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Sheet11!$X$5:$X$18</c:f>
              <c:strCache>
                <c:ptCount val="14"/>
                <c:pt idx="0">
                  <c:v>Varaždinska </c:v>
                </c:pt>
                <c:pt idx="1">
                  <c:v>Međimurska </c:v>
                </c:pt>
                <c:pt idx="2">
                  <c:v>Krapinsko-zagorska </c:v>
                </c:pt>
                <c:pt idx="3">
                  <c:v>Koprivničko-križevačka </c:v>
                </c:pt>
                <c:pt idx="4">
                  <c:v>Grad Zagreb</c:v>
                </c:pt>
                <c:pt idx="5">
                  <c:v>Zagrebačka </c:v>
                </c:pt>
                <c:pt idx="6">
                  <c:v>Sisačko-moslavačka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Osječko-baranjska </c:v>
                </c:pt>
                <c:pt idx="10">
                  <c:v>Virovitičko-podravska </c:v>
                </c:pt>
                <c:pt idx="11">
                  <c:v>Vukovarsko-srijemska </c:v>
                </c:pt>
                <c:pt idx="12">
                  <c:v>Brodsko-posavska </c:v>
                </c:pt>
                <c:pt idx="13">
                  <c:v>Požeško-slavonska </c:v>
                </c:pt>
              </c:strCache>
            </c:strRef>
          </c:cat>
          <c:val>
            <c:numRef>
              <c:f>Sheet11!$Y$5:$Y$18</c:f>
              <c:numCache>
                <c:formatCode>General</c:formatCode>
                <c:ptCount val="14"/>
                <c:pt idx="0">
                  <c:v>75282</c:v>
                </c:pt>
                <c:pt idx="1">
                  <c:v>42825</c:v>
                </c:pt>
                <c:pt idx="2">
                  <c:v>31843</c:v>
                </c:pt>
                <c:pt idx="3">
                  <c:v>18029</c:v>
                </c:pt>
                <c:pt idx="4">
                  <c:v>312899</c:v>
                </c:pt>
                <c:pt idx="5">
                  <c:v>59958</c:v>
                </c:pt>
                <c:pt idx="6">
                  <c:v>48515</c:v>
                </c:pt>
                <c:pt idx="7">
                  <c:v>41253</c:v>
                </c:pt>
                <c:pt idx="8">
                  <c:v>16065</c:v>
                </c:pt>
                <c:pt idx="9">
                  <c:v>113927</c:v>
                </c:pt>
                <c:pt idx="10">
                  <c:v>93367</c:v>
                </c:pt>
                <c:pt idx="11">
                  <c:v>31024</c:v>
                </c:pt>
                <c:pt idx="12">
                  <c:v>19933</c:v>
                </c:pt>
                <c:pt idx="13">
                  <c:v>12133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880320"/>
        <c:axId val="225886208"/>
      </c:barChart>
      <c:catAx>
        <c:axId val="22588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50"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5886208"/>
        <c:crosses val="autoZero"/>
        <c:auto val="1"/>
        <c:lblAlgn val="ctr"/>
        <c:lblOffset val="100"/>
        <c:noMultiLvlLbl val="0"/>
      </c:catAx>
      <c:valAx>
        <c:axId val="22588620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58803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Sheet11!$AA$4</c:f>
              <c:strCache>
                <c:ptCount val="1"/>
                <c:pt idx="0">
                  <c:v>Proizvodni opasni otpad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Sheet11!$Z$5:$Z$18</c:f>
              <c:strCache>
                <c:ptCount val="14"/>
                <c:pt idx="0">
                  <c:v>Krapinsko-zagorska </c:v>
                </c:pt>
                <c:pt idx="1">
                  <c:v>Varaždinska </c:v>
                </c:pt>
                <c:pt idx="2">
                  <c:v>Koprivničko-križevačka </c:v>
                </c:pt>
                <c:pt idx="3">
                  <c:v>Međimurska </c:v>
                </c:pt>
                <c:pt idx="4">
                  <c:v>Karlovačka </c:v>
                </c:pt>
                <c:pt idx="5">
                  <c:v>Grad Zagreb</c:v>
                </c:pt>
                <c:pt idx="6">
                  <c:v>Sisačko-moslavačka </c:v>
                </c:pt>
                <c:pt idx="7">
                  <c:v>Zagrebačka </c:v>
                </c:pt>
                <c:pt idx="8">
                  <c:v>Bjelovarsko-bilogorska </c:v>
                </c:pt>
                <c:pt idx="9">
                  <c:v>Osječko-baranjska </c:v>
                </c:pt>
                <c:pt idx="10">
                  <c:v>Vukovarsko-srijemska </c:v>
                </c:pt>
                <c:pt idx="11">
                  <c:v>Brodsko-posavska </c:v>
                </c:pt>
                <c:pt idx="12">
                  <c:v>Požeško-slavonska </c:v>
                </c:pt>
                <c:pt idx="13">
                  <c:v>Virovitičko-podravska </c:v>
                </c:pt>
              </c:strCache>
            </c:strRef>
          </c:cat>
          <c:val>
            <c:numRef>
              <c:f>Sheet11!$AA$5:$AA$18</c:f>
              <c:numCache>
                <c:formatCode>General</c:formatCode>
                <c:ptCount val="14"/>
                <c:pt idx="0">
                  <c:v>4617</c:v>
                </c:pt>
                <c:pt idx="1">
                  <c:v>1021</c:v>
                </c:pt>
                <c:pt idx="2">
                  <c:v>955</c:v>
                </c:pt>
                <c:pt idx="3">
                  <c:v>549</c:v>
                </c:pt>
                <c:pt idx="4">
                  <c:v>10287</c:v>
                </c:pt>
                <c:pt idx="5">
                  <c:v>8234</c:v>
                </c:pt>
                <c:pt idx="6">
                  <c:v>5541</c:v>
                </c:pt>
                <c:pt idx="7">
                  <c:v>5064</c:v>
                </c:pt>
                <c:pt idx="8">
                  <c:v>634</c:v>
                </c:pt>
                <c:pt idx="9">
                  <c:v>1850</c:v>
                </c:pt>
                <c:pt idx="10">
                  <c:v>907</c:v>
                </c:pt>
                <c:pt idx="11">
                  <c:v>591</c:v>
                </c:pt>
                <c:pt idx="12">
                  <c:v>190</c:v>
                </c:pt>
                <c:pt idx="13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319744"/>
        <c:axId val="226321536"/>
      </c:barChart>
      <c:catAx>
        <c:axId val="22631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6321536"/>
        <c:crosses val="autoZero"/>
        <c:auto val="1"/>
        <c:lblAlgn val="ctr"/>
        <c:lblOffset val="100"/>
        <c:noMultiLvlLbl val="0"/>
      </c:catAx>
      <c:valAx>
        <c:axId val="22632153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63197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300"/>
      </a:pPr>
      <a:endParaRPr lang="sr-Latn-R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Sheet13!$O$61</c:f>
              <c:strCache>
                <c:ptCount val="1"/>
                <c:pt idx="0">
                  <c:v>Komunalni otpad po stanovniku (kg)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Sheet13!$N$62:$N$75</c:f>
              <c:strCache>
                <c:ptCount val="14"/>
                <c:pt idx="0">
                  <c:v>Varaždinska </c:v>
                </c:pt>
                <c:pt idx="1">
                  <c:v>Krapinsko-zagorska </c:v>
                </c:pt>
                <c:pt idx="2">
                  <c:v>Koprivničko-križevačka </c:v>
                </c:pt>
                <c:pt idx="3">
                  <c:v>Međimurska </c:v>
                </c:pt>
                <c:pt idx="4">
                  <c:v>Karlovačka </c:v>
                </c:pt>
                <c:pt idx="5">
                  <c:v>Grad Zagreb</c:v>
                </c:pt>
                <c:pt idx="6">
                  <c:v>Sisačko-moslavačka </c:v>
                </c:pt>
                <c:pt idx="7">
                  <c:v>Bjelovarsko-bilogorska </c:v>
                </c:pt>
                <c:pt idx="8">
                  <c:v>Zagrebačka </c:v>
                </c:pt>
                <c:pt idx="9">
                  <c:v>Virovitičko-podravska </c:v>
                </c:pt>
                <c:pt idx="10">
                  <c:v>Brodsko-posavska </c:v>
                </c:pt>
                <c:pt idx="11">
                  <c:v>Osječko-baranjska </c:v>
                </c:pt>
                <c:pt idx="12">
                  <c:v>Vukovarsko-srijemska </c:v>
                </c:pt>
                <c:pt idx="13">
                  <c:v>Požeško-slavonska </c:v>
                </c:pt>
              </c:strCache>
            </c:strRef>
          </c:cat>
          <c:val>
            <c:numRef>
              <c:f>Sheet13!$O$62:$O$75</c:f>
              <c:numCache>
                <c:formatCode>0.0</c:formatCode>
                <c:ptCount val="14"/>
                <c:pt idx="0">
                  <c:v>199.36</c:v>
                </c:pt>
                <c:pt idx="1">
                  <c:v>180.55</c:v>
                </c:pt>
                <c:pt idx="2">
                  <c:v>176.79</c:v>
                </c:pt>
                <c:pt idx="3">
                  <c:v>160.52000000000001</c:v>
                </c:pt>
                <c:pt idx="4">
                  <c:v>403.74</c:v>
                </c:pt>
                <c:pt idx="5">
                  <c:v>381.01</c:v>
                </c:pt>
                <c:pt idx="6">
                  <c:v>320.68</c:v>
                </c:pt>
                <c:pt idx="7">
                  <c:v>266.82</c:v>
                </c:pt>
                <c:pt idx="8">
                  <c:v>235.71</c:v>
                </c:pt>
                <c:pt idx="9">
                  <c:v>350.6</c:v>
                </c:pt>
                <c:pt idx="10">
                  <c:v>319.20999999999998</c:v>
                </c:pt>
                <c:pt idx="11">
                  <c:v>275.64999999999998</c:v>
                </c:pt>
                <c:pt idx="12">
                  <c:v>241.07</c:v>
                </c:pt>
                <c:pt idx="13">
                  <c:v>180.52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575488"/>
        <c:axId val="226577024"/>
      </c:barChart>
      <c:catAx>
        <c:axId val="22657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226577024"/>
        <c:crosses val="autoZero"/>
        <c:auto val="1"/>
        <c:lblAlgn val="ctr"/>
        <c:lblOffset val="100"/>
        <c:noMultiLvlLbl val="0"/>
      </c:catAx>
      <c:valAx>
        <c:axId val="22657702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226575488"/>
        <c:crosses val="autoZero"/>
        <c:crossBetween val="between"/>
        <c:majorUnit val="100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300">
          <a:solidFill>
            <a:schemeClr val="bg1">
              <a:lumMod val="50000"/>
            </a:schemeClr>
          </a:solidFill>
        </a:defRPr>
      </a:pPr>
      <a:endParaRPr lang="sr-Latn-R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 algn="l">
            <a:defRPr/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Sheet13!$O$34</c:f>
              <c:strCache>
                <c:ptCount val="1"/>
                <c:pt idx="0">
                  <c:v>Udio opada odloženog na odlagališta u ukupnom komunalnom otpadu (u %)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E2AC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Sheet13!$N$35:$N$48</c:f>
              <c:strCache>
                <c:ptCount val="14"/>
                <c:pt idx="0">
                  <c:v>Koprivničko-križevačka </c:v>
                </c:pt>
                <c:pt idx="1">
                  <c:v>Krapinsko-zagorska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Sisačko-moslavačka </c:v>
                </c:pt>
                <c:pt idx="5">
                  <c:v>Bjelovarsko-bilogorska </c:v>
                </c:pt>
                <c:pt idx="6">
                  <c:v>Karlovačka </c:v>
                </c:pt>
                <c:pt idx="7">
                  <c:v>Zagrebačka </c:v>
                </c:pt>
                <c:pt idx="8">
                  <c:v>Grad Zagreb</c:v>
                </c:pt>
                <c:pt idx="9">
                  <c:v>Vukovarsko-srijemska </c:v>
                </c:pt>
                <c:pt idx="10">
                  <c:v>Osječko-baranjska </c:v>
                </c:pt>
                <c:pt idx="11">
                  <c:v>Požeško-slavonska </c:v>
                </c:pt>
                <c:pt idx="12">
                  <c:v>Brodsko-posavska </c:v>
                </c:pt>
                <c:pt idx="13">
                  <c:v>Virovitičko-podravska </c:v>
                </c:pt>
              </c:strCache>
            </c:strRef>
          </c:cat>
          <c:val>
            <c:numRef>
              <c:f>Sheet13!$O$35:$O$48</c:f>
              <c:numCache>
                <c:formatCode>0.0</c:formatCode>
                <c:ptCount val="14"/>
                <c:pt idx="0">
                  <c:v>91.79</c:v>
                </c:pt>
                <c:pt idx="1">
                  <c:v>88.85</c:v>
                </c:pt>
                <c:pt idx="2">
                  <c:v>81.209999999999994</c:v>
                </c:pt>
                <c:pt idx="3">
                  <c:v>69.260000000000005</c:v>
                </c:pt>
                <c:pt idx="4">
                  <c:v>98.37</c:v>
                </c:pt>
                <c:pt idx="5">
                  <c:v>97.95</c:v>
                </c:pt>
                <c:pt idx="6">
                  <c:v>96.64</c:v>
                </c:pt>
                <c:pt idx="7">
                  <c:v>92.92</c:v>
                </c:pt>
                <c:pt idx="8">
                  <c:v>92.62</c:v>
                </c:pt>
                <c:pt idx="9">
                  <c:v>97.78</c:v>
                </c:pt>
                <c:pt idx="10">
                  <c:v>96.4</c:v>
                </c:pt>
                <c:pt idx="11">
                  <c:v>96.39</c:v>
                </c:pt>
                <c:pt idx="12">
                  <c:v>93.64</c:v>
                </c:pt>
                <c:pt idx="13">
                  <c:v>92.09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695424"/>
        <c:axId val="226701312"/>
      </c:barChart>
      <c:catAx>
        <c:axId val="22669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6701312"/>
        <c:crosses val="autoZero"/>
        <c:auto val="1"/>
        <c:lblAlgn val="ctr"/>
        <c:lblOffset val="100"/>
        <c:noMultiLvlLbl val="0"/>
      </c:catAx>
      <c:valAx>
        <c:axId val="2267013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sr-Latn-RS"/>
          </a:p>
        </c:txPr>
        <c:crossAx val="2266954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3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11050838549828E-2"/>
          <c:y val="4.8807534457874766E-2"/>
          <c:w val="0.89709959675779505"/>
          <c:h val="0.587312784249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'Specijalizacija NUTS2'!$AJ$59:$AJ$69</c:f>
              <c:strCache>
                <c:ptCount val="11"/>
                <c:pt idx="0">
                  <c:v>Međimurska </c:v>
                </c:pt>
                <c:pt idx="1">
                  <c:v>Sisačko-moslavačka </c:v>
                </c:pt>
                <c:pt idx="2">
                  <c:v>Krapinsko-zagorska </c:v>
                </c:pt>
                <c:pt idx="3">
                  <c:v>Koprivničko-križevačka </c:v>
                </c:pt>
                <c:pt idx="4">
                  <c:v>Varaždinska </c:v>
                </c:pt>
                <c:pt idx="5">
                  <c:v>Zagrebačka </c:v>
                </c:pt>
                <c:pt idx="6">
                  <c:v>Karlovačka </c:v>
                </c:pt>
                <c:pt idx="7">
                  <c:v>Brodsko-posavska </c:v>
                </c:pt>
                <c:pt idx="8">
                  <c:v>Bjelovarsko-bilogorska </c:v>
                </c:pt>
                <c:pt idx="9">
                  <c:v>Primorsko-goranska </c:v>
                </c:pt>
                <c:pt idx="10">
                  <c:v>Istarska </c:v>
                </c:pt>
              </c:strCache>
            </c:strRef>
          </c:cat>
          <c:val>
            <c:numRef>
              <c:f>'Specijalizacija NUTS2'!$AK$59:$AK$69</c:f>
              <c:numCache>
                <c:formatCode>0.00</c:formatCode>
                <c:ptCount val="11"/>
                <c:pt idx="0">
                  <c:v>1.7593716619011266</c:v>
                </c:pt>
                <c:pt idx="1">
                  <c:v>1.7851337229102215</c:v>
                </c:pt>
                <c:pt idx="2">
                  <c:v>1.5574996280022846</c:v>
                </c:pt>
                <c:pt idx="3">
                  <c:v>1.7291719541581119</c:v>
                </c:pt>
                <c:pt idx="4">
                  <c:v>1.4474819844488651</c:v>
                </c:pt>
                <c:pt idx="5">
                  <c:v>1.2931064499220912</c:v>
                </c:pt>
                <c:pt idx="6">
                  <c:v>1.2291268292081541</c:v>
                </c:pt>
                <c:pt idx="7">
                  <c:v>1.0484246735598317</c:v>
                </c:pt>
                <c:pt idx="8">
                  <c:v>0.99</c:v>
                </c:pt>
                <c:pt idx="9">
                  <c:v>0.94381634136152914</c:v>
                </c:pt>
                <c:pt idx="10">
                  <c:v>1.2528555570015616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'Specijalizacija NUTS2'!$AJ$59:$AJ$69</c:f>
              <c:strCache>
                <c:ptCount val="11"/>
                <c:pt idx="0">
                  <c:v>Međimurska </c:v>
                </c:pt>
                <c:pt idx="1">
                  <c:v>Sisačko-moslavačka </c:v>
                </c:pt>
                <c:pt idx="2">
                  <c:v>Krapinsko-zagorska </c:v>
                </c:pt>
                <c:pt idx="3">
                  <c:v>Koprivničko-križevačka </c:v>
                </c:pt>
                <c:pt idx="4">
                  <c:v>Varaždinska </c:v>
                </c:pt>
                <c:pt idx="5">
                  <c:v>Zagrebačka </c:v>
                </c:pt>
                <c:pt idx="6">
                  <c:v>Karlovačka </c:v>
                </c:pt>
                <c:pt idx="7">
                  <c:v>Brodsko-posavska </c:v>
                </c:pt>
                <c:pt idx="8">
                  <c:v>Bjelovarsko-bilogorska </c:v>
                </c:pt>
                <c:pt idx="9">
                  <c:v>Primorsko-goranska </c:v>
                </c:pt>
                <c:pt idx="10">
                  <c:v>Istarska </c:v>
                </c:pt>
              </c:strCache>
            </c:strRef>
          </c:cat>
          <c:val>
            <c:numRef>
              <c:f>'Specijalizacija NUTS2'!$AL$59:$AL$69</c:f>
              <c:numCache>
                <c:formatCode>0.00</c:formatCode>
                <c:ptCount val="11"/>
                <c:pt idx="0">
                  <c:v>1.9144043455686988</c:v>
                </c:pt>
                <c:pt idx="1">
                  <c:v>1.8942986141642293</c:v>
                </c:pt>
                <c:pt idx="2">
                  <c:v>1.7479321622021844</c:v>
                </c:pt>
                <c:pt idx="3">
                  <c:v>1.7390786766815025</c:v>
                </c:pt>
                <c:pt idx="4">
                  <c:v>1.7100813776023169</c:v>
                </c:pt>
                <c:pt idx="5">
                  <c:v>1.4639361153297616</c:v>
                </c:pt>
                <c:pt idx="6">
                  <c:v>1.2811558271151882</c:v>
                </c:pt>
                <c:pt idx="7">
                  <c:v>1.2681454304868953</c:v>
                </c:pt>
                <c:pt idx="8">
                  <c:v>1.0924295103020345</c:v>
                </c:pt>
                <c:pt idx="9">
                  <c:v>1.4265399001447652</c:v>
                </c:pt>
                <c:pt idx="10">
                  <c:v>1.32452822767683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018688"/>
        <c:axId val="234020224"/>
      </c:barChart>
      <c:catAx>
        <c:axId val="23401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sr-Latn-RS"/>
          </a:p>
        </c:txPr>
        <c:crossAx val="234020224"/>
        <c:crosses val="autoZero"/>
        <c:auto val="1"/>
        <c:lblAlgn val="ctr"/>
        <c:lblOffset val="100"/>
        <c:noMultiLvlLbl val="0"/>
      </c:catAx>
      <c:valAx>
        <c:axId val="23402022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234018688"/>
        <c:crosses val="autoZero"/>
        <c:crossBetween val="between"/>
        <c:majorUnit val="0.5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11050838549828E-2"/>
          <c:y val="4.8807534457874766E-2"/>
          <c:w val="0.89709959675779505"/>
          <c:h val="0.587312784249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'Specijalizacija NUTS2'!$AJ$73:$AJ$87</c:f>
              <c:strCache>
                <c:ptCount val="15"/>
                <c:pt idx="0">
                  <c:v>Ličko-senjska </c:v>
                </c:pt>
                <c:pt idx="1">
                  <c:v>Dubrovačko-neretvanska </c:v>
                </c:pt>
                <c:pt idx="2">
                  <c:v>Vukovarsko-srijemska </c:v>
                </c:pt>
                <c:pt idx="3">
                  <c:v>Splitsko-dalmatinska </c:v>
                </c:pt>
                <c:pt idx="4">
                  <c:v>Sisačko-moslavačka </c:v>
                </c:pt>
                <c:pt idx="5">
                  <c:v>Zadarska </c:v>
                </c:pt>
                <c:pt idx="6">
                  <c:v>Šibensko-kninska </c:v>
                </c:pt>
                <c:pt idx="7">
                  <c:v>Zagrebačka </c:v>
                </c:pt>
                <c:pt idx="8">
                  <c:v>Istarska </c:v>
                </c:pt>
                <c:pt idx="9">
                  <c:v>Osječko-baranjska </c:v>
                </c:pt>
                <c:pt idx="10">
                  <c:v>Krapinsko-zagorska </c:v>
                </c:pt>
                <c:pt idx="11">
                  <c:v>Virovitičko-podravska </c:v>
                </c:pt>
                <c:pt idx="12">
                  <c:v>Brodsko-posavska </c:v>
                </c:pt>
                <c:pt idx="13">
                  <c:v>Karlovačka </c:v>
                </c:pt>
                <c:pt idx="14">
                  <c:v>Primorsko-goranska </c:v>
                </c:pt>
              </c:strCache>
            </c:strRef>
          </c:cat>
          <c:val>
            <c:numRef>
              <c:f>'Specijalizacija NUTS2'!$AK$73:$AK$87</c:f>
              <c:numCache>
                <c:formatCode>0.000</c:formatCode>
                <c:ptCount val="15"/>
                <c:pt idx="0">
                  <c:v>0.71847679571659739</c:v>
                </c:pt>
                <c:pt idx="1">
                  <c:v>1.7401105022088861</c:v>
                </c:pt>
                <c:pt idx="2">
                  <c:v>1.103907239931383</c:v>
                </c:pt>
                <c:pt idx="3">
                  <c:v>1.0816645460047551</c:v>
                </c:pt>
                <c:pt idx="4">
                  <c:v>0.9</c:v>
                </c:pt>
                <c:pt idx="5">
                  <c:v>1.3691467803369042</c:v>
                </c:pt>
                <c:pt idx="6">
                  <c:v>0.91986344733028269</c:v>
                </c:pt>
                <c:pt idx="7">
                  <c:v>1.3015815012336895</c:v>
                </c:pt>
                <c:pt idx="8">
                  <c:v>1.002612417492927</c:v>
                </c:pt>
                <c:pt idx="9">
                  <c:v>1.5212857667774129</c:v>
                </c:pt>
                <c:pt idx="10">
                  <c:v>1.1348878570596515</c:v>
                </c:pt>
                <c:pt idx="11">
                  <c:v>0.72135871771930804</c:v>
                </c:pt>
                <c:pt idx="12">
                  <c:v>1.162012552319081</c:v>
                </c:pt>
                <c:pt idx="13">
                  <c:v>0.90287733269015191</c:v>
                </c:pt>
                <c:pt idx="14">
                  <c:v>1.1772926163357336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'Specijalizacija NUTS2'!$AJ$73:$AJ$87</c:f>
              <c:strCache>
                <c:ptCount val="15"/>
                <c:pt idx="0">
                  <c:v>Ličko-senjska </c:v>
                </c:pt>
                <c:pt idx="1">
                  <c:v>Dubrovačko-neretvanska </c:v>
                </c:pt>
                <c:pt idx="2">
                  <c:v>Vukovarsko-srijemska </c:v>
                </c:pt>
                <c:pt idx="3">
                  <c:v>Splitsko-dalmatinska </c:v>
                </c:pt>
                <c:pt idx="4">
                  <c:v>Sisačko-moslavačka </c:v>
                </c:pt>
                <c:pt idx="5">
                  <c:v>Zadarska </c:v>
                </c:pt>
                <c:pt idx="6">
                  <c:v>Šibensko-kninska </c:v>
                </c:pt>
                <c:pt idx="7">
                  <c:v>Zagrebačka </c:v>
                </c:pt>
                <c:pt idx="8">
                  <c:v>Istarska </c:v>
                </c:pt>
                <c:pt idx="9">
                  <c:v>Osječko-baranjska </c:v>
                </c:pt>
                <c:pt idx="10">
                  <c:v>Krapinsko-zagorska </c:v>
                </c:pt>
                <c:pt idx="11">
                  <c:v>Virovitičko-podravska </c:v>
                </c:pt>
                <c:pt idx="12">
                  <c:v>Brodsko-posavska </c:v>
                </c:pt>
                <c:pt idx="13">
                  <c:v>Karlovačka </c:v>
                </c:pt>
                <c:pt idx="14">
                  <c:v>Primorsko-goranska </c:v>
                </c:pt>
              </c:strCache>
            </c:strRef>
          </c:cat>
          <c:val>
            <c:numRef>
              <c:f>'Specijalizacija NUTS2'!$AL$73:$AL$87</c:f>
              <c:numCache>
                <c:formatCode>0.000</c:formatCode>
                <c:ptCount val="15"/>
                <c:pt idx="0">
                  <c:v>2.5052443155921882</c:v>
                </c:pt>
                <c:pt idx="1">
                  <c:v>1.6369462484748025</c:v>
                </c:pt>
                <c:pt idx="2">
                  <c:v>1.4783900651118447</c:v>
                </c:pt>
                <c:pt idx="3">
                  <c:v>1.3992127647671135</c:v>
                </c:pt>
                <c:pt idx="4">
                  <c:v>1.3238583822912544</c:v>
                </c:pt>
                <c:pt idx="5">
                  <c:v>1.3163076881673019</c:v>
                </c:pt>
                <c:pt idx="6">
                  <c:v>1.2559026354469087</c:v>
                </c:pt>
                <c:pt idx="7">
                  <c:v>1.2410935737051303</c:v>
                </c:pt>
                <c:pt idx="8">
                  <c:v>1.2334808755441709</c:v>
                </c:pt>
                <c:pt idx="9">
                  <c:v>1.221183794866703</c:v>
                </c:pt>
                <c:pt idx="10">
                  <c:v>1.2070130271579158</c:v>
                </c:pt>
                <c:pt idx="11">
                  <c:v>1.1878997916755563</c:v>
                </c:pt>
                <c:pt idx="12">
                  <c:v>1.1814654136198015</c:v>
                </c:pt>
                <c:pt idx="13">
                  <c:v>1.1424052438584253</c:v>
                </c:pt>
                <c:pt idx="14">
                  <c:v>1.1235607362714124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139648"/>
        <c:axId val="234141184"/>
      </c:barChart>
      <c:catAx>
        <c:axId val="23413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234141184"/>
        <c:crosses val="autoZero"/>
        <c:auto val="1"/>
        <c:lblAlgn val="ctr"/>
        <c:lblOffset val="100"/>
        <c:noMultiLvlLbl val="0"/>
      </c:catAx>
      <c:valAx>
        <c:axId val="23414118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234139648"/>
        <c:crosses val="autoZero"/>
        <c:crossBetween val="between"/>
        <c:majorUnit val="0.5"/>
      </c:valAx>
    </c:plotArea>
    <c:legend>
      <c:legendPos val="b"/>
      <c:overlay val="0"/>
    </c:legend>
    <c:plotVisOnly val="1"/>
    <c:dispBlanksAs val="gap"/>
    <c:showDLblsOverMax val="0"/>
  </c:chart>
  <c:spPr>
    <a:solidFill>
      <a:prstClr val="white"/>
    </a:solidFill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97310608534308E-2"/>
          <c:y val="0.11534418557111074"/>
          <c:w val="0.834877191728851"/>
          <c:h val="0.44833515602216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'Udio INVEsticija u BDPu'!$B$2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'Udio INVEsticija u BDPu'!$A$3:$A$17</c:f>
              <c:strCache>
                <c:ptCount val="15"/>
                <c:pt idx="0">
                  <c:v>Kontinentalna Hrvatska</c:v>
                </c:pt>
                <c:pt idx="1">
                  <c:v>Krapinsko-zagorska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Koprivničko-križevačka </c:v>
                </c:pt>
                <c:pt idx="5">
                  <c:v>Grad Zagreb</c:v>
                </c:pt>
                <c:pt idx="6">
                  <c:v>Zagrebačka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Sisačko-moslavačka </c:v>
                </c:pt>
                <c:pt idx="10">
                  <c:v>Virovitičko-podravska </c:v>
                </c:pt>
                <c:pt idx="11">
                  <c:v>Požeško-slavonska </c:v>
                </c:pt>
                <c:pt idx="12">
                  <c:v>Osječko-baranjska </c:v>
                </c:pt>
                <c:pt idx="13">
                  <c:v>Brodsko-posavska </c:v>
                </c:pt>
                <c:pt idx="14">
                  <c:v>Vukovarsko-srijemska </c:v>
                </c:pt>
              </c:strCache>
            </c:strRef>
          </c:cat>
          <c:val>
            <c:numRef>
              <c:f>'Udio INVEsticija u BDPu'!$B$3:$B$17</c:f>
              <c:numCache>
                <c:formatCode>0.0</c:formatCode>
                <c:ptCount val="15"/>
                <c:pt idx="0">
                  <c:v>20.036140711962442</c:v>
                </c:pt>
                <c:pt idx="1">
                  <c:v>18.362598895199127</c:v>
                </c:pt>
                <c:pt idx="2">
                  <c:v>17.884452087138687</c:v>
                </c:pt>
                <c:pt idx="3">
                  <c:v>14.537765890071954</c:v>
                </c:pt>
                <c:pt idx="4">
                  <c:v>12.277830113826072</c:v>
                </c:pt>
                <c:pt idx="5">
                  <c:v>23.222427196956698</c:v>
                </c:pt>
                <c:pt idx="6">
                  <c:v>20.764712633140896</c:v>
                </c:pt>
                <c:pt idx="7">
                  <c:v>18.194980926132445</c:v>
                </c:pt>
                <c:pt idx="8">
                  <c:v>10.794192449014023</c:v>
                </c:pt>
                <c:pt idx="9">
                  <c:v>17.595419125140648</c:v>
                </c:pt>
                <c:pt idx="10">
                  <c:v>12.326075246771211</c:v>
                </c:pt>
                <c:pt idx="11">
                  <c:v>16.053873552162251</c:v>
                </c:pt>
                <c:pt idx="12">
                  <c:v>21.312668501012858</c:v>
                </c:pt>
                <c:pt idx="13">
                  <c:v>14.172049661773874</c:v>
                </c:pt>
                <c:pt idx="14">
                  <c:v>15.356926839086915</c:v>
                </c:pt>
              </c:numCache>
            </c:numRef>
          </c:val>
        </c:ser>
        <c:ser>
          <c:idx val="1"/>
          <c:order val="1"/>
          <c:tx>
            <c:strRef>
              <c:f>'Udio INVEsticija u BDPu'!$C$2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'Udio INVEsticija u BDPu'!$A$3:$A$17</c:f>
              <c:strCache>
                <c:ptCount val="15"/>
                <c:pt idx="0">
                  <c:v>Kontinentalna Hrvatska</c:v>
                </c:pt>
                <c:pt idx="1">
                  <c:v>Krapinsko-zagorska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Koprivničko-križevačka </c:v>
                </c:pt>
                <c:pt idx="5">
                  <c:v>Grad Zagreb</c:v>
                </c:pt>
                <c:pt idx="6">
                  <c:v>Zagrebačka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Sisačko-moslavačka </c:v>
                </c:pt>
                <c:pt idx="10">
                  <c:v>Virovitičko-podravska </c:v>
                </c:pt>
                <c:pt idx="11">
                  <c:v>Požeško-slavonska </c:v>
                </c:pt>
                <c:pt idx="12">
                  <c:v>Osječko-baranjska </c:v>
                </c:pt>
                <c:pt idx="13">
                  <c:v>Brodsko-posavska </c:v>
                </c:pt>
                <c:pt idx="14">
                  <c:v>Vukovarsko-srijemska </c:v>
                </c:pt>
              </c:strCache>
            </c:strRef>
          </c:cat>
          <c:val>
            <c:numRef>
              <c:f>'Udio INVEsticija u BDPu'!$C$3:$C$17</c:f>
              <c:numCache>
                <c:formatCode>0.0</c:formatCode>
                <c:ptCount val="15"/>
                <c:pt idx="0">
                  <c:v>12.335379576557383</c:v>
                </c:pt>
                <c:pt idx="1">
                  <c:v>8.0137814162665837</c:v>
                </c:pt>
                <c:pt idx="2">
                  <c:v>11.621154577334497</c:v>
                </c:pt>
                <c:pt idx="3">
                  <c:v>7.7233685421433096</c:v>
                </c:pt>
                <c:pt idx="4">
                  <c:v>7.8966582685851341</c:v>
                </c:pt>
                <c:pt idx="5">
                  <c:v>12.755129954563646</c:v>
                </c:pt>
                <c:pt idx="6">
                  <c:v>10.561487668483087</c:v>
                </c:pt>
                <c:pt idx="7">
                  <c:v>16.113431163376184</c:v>
                </c:pt>
                <c:pt idx="8">
                  <c:v>7.6983272593852519</c:v>
                </c:pt>
                <c:pt idx="9">
                  <c:v>17.187010072956905</c:v>
                </c:pt>
                <c:pt idx="10">
                  <c:v>10.478779877462022</c:v>
                </c:pt>
                <c:pt idx="11">
                  <c:v>7.2640469771934972</c:v>
                </c:pt>
                <c:pt idx="12">
                  <c:v>15.380891326577615</c:v>
                </c:pt>
                <c:pt idx="13">
                  <c:v>9.4107386287214876</c:v>
                </c:pt>
                <c:pt idx="14">
                  <c:v>15.529489696826746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644608"/>
        <c:axId val="238679168"/>
      </c:barChart>
      <c:catAx>
        <c:axId val="23864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238679168"/>
        <c:crosses val="autoZero"/>
        <c:auto val="1"/>
        <c:lblAlgn val="ctr"/>
        <c:lblOffset val="100"/>
        <c:noMultiLvlLbl val="0"/>
      </c:catAx>
      <c:valAx>
        <c:axId val="238679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="1"/>
                </a:pPr>
                <a:r>
                  <a:rPr lang="en-US" sz="1400" b="1"/>
                  <a:t>% BDP-a</a:t>
                </a:r>
              </a:p>
            </c:rich>
          </c:tx>
          <c:layout>
            <c:manualLayout>
              <c:xMode val="edge"/>
              <c:yMode val="edge"/>
              <c:x val="9.2979995683385389E-3"/>
              <c:y val="5.234649789520053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3864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48802520153228"/>
          <c:y val="0.50337443877729293"/>
          <c:w val="6.9297039019091788E-2"/>
          <c:h val="0.14998790119933239"/>
        </c:manualLayout>
      </c:layout>
      <c:overlay val="0"/>
    </c:legend>
    <c:plotVisOnly val="1"/>
    <c:dispBlanksAs val="gap"/>
    <c:showDLblsOverMax val="0"/>
  </c:chart>
  <c:spPr>
    <a:solidFill>
      <a:prstClr val="white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7"/>
              <c:delete val="1"/>
            </c:dLbl>
            <c:dLbl>
              <c:idx val="2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Sheet1!$L$3:$L$25</c:f>
              <c:strCache>
                <c:ptCount val="23"/>
                <c:pt idx="0">
                  <c:v>Ličko-senjska županija</c:v>
                </c:pt>
                <c:pt idx="1">
                  <c:v>Šibensko-kninska županija</c:v>
                </c:pt>
                <c:pt idx="2">
                  <c:v>Dubrovačko-neretvanska županija</c:v>
                </c:pt>
                <c:pt idx="3">
                  <c:v>Splitsko-dalmatinska županija</c:v>
                </c:pt>
                <c:pt idx="4">
                  <c:v>Zadarska županija</c:v>
                </c:pt>
                <c:pt idx="5">
                  <c:v>Primorsko-goranska županija</c:v>
                </c:pt>
                <c:pt idx="6">
                  <c:v>Istarska županija</c:v>
                </c:pt>
                <c:pt idx="7">
                  <c:v>Jadranska Hrvatska</c:v>
                </c:pt>
                <c:pt idx="8">
                  <c:v>Požeško-slavonska županija</c:v>
                </c:pt>
                <c:pt idx="9">
                  <c:v>Vukovarsko-srijemska županija</c:v>
                </c:pt>
                <c:pt idx="10">
                  <c:v>Sisačko-moslavačka županija</c:v>
                </c:pt>
                <c:pt idx="11">
                  <c:v>Virovitičko-podravska županija</c:v>
                </c:pt>
                <c:pt idx="12">
                  <c:v>Brodsko-posavska županija</c:v>
                </c:pt>
                <c:pt idx="13">
                  <c:v>Bjelovarsko-bilogorska županija</c:v>
                </c:pt>
                <c:pt idx="14">
                  <c:v>Karlovačka županija</c:v>
                </c:pt>
                <c:pt idx="15">
                  <c:v>Krapinsko-zagorska županija</c:v>
                </c:pt>
                <c:pt idx="16">
                  <c:v>Osječko-baranjska županija</c:v>
                </c:pt>
                <c:pt idx="17">
                  <c:v>Koprivničko-križevačka županija</c:v>
                </c:pt>
                <c:pt idx="18">
                  <c:v>Zagrebačka županija</c:v>
                </c:pt>
                <c:pt idx="19">
                  <c:v>Međimurska županija</c:v>
                </c:pt>
                <c:pt idx="20">
                  <c:v>Varaždinska županija</c:v>
                </c:pt>
                <c:pt idx="21">
                  <c:v>Grad Zagreb</c:v>
                </c:pt>
                <c:pt idx="22">
                  <c:v>Kontinentalna Hrvatska</c:v>
                </c:pt>
              </c:strCache>
            </c:strRef>
          </c:cat>
          <c:val>
            <c:numRef>
              <c:f>Sheet1!$M$3:$M$25</c:f>
              <c:numCache>
                <c:formatCode>General</c:formatCode>
                <c:ptCount val="23"/>
                <c:pt idx="0">
                  <c:v>17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16</c:v>
                </c:pt>
                <c:pt idx="13">
                  <c:v>15</c:v>
                </c:pt>
                <c:pt idx="14">
                  <c:v>13</c:v>
                </c:pt>
                <c:pt idx="15">
                  <c:v>12</c:v>
                </c:pt>
                <c:pt idx="16">
                  <c:v>11</c:v>
                </c:pt>
                <c:pt idx="17">
                  <c:v>8</c:v>
                </c:pt>
                <c:pt idx="18">
                  <c:v>7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801088"/>
        <c:axId val="158303744"/>
      </c:barChart>
      <c:catAx>
        <c:axId val="15780108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Calibri" pitchFamily="34" charset="0"/>
              </a:defRPr>
            </a:pPr>
            <a:endParaRPr lang="sr-Latn-RS"/>
          </a:p>
        </c:txPr>
        <c:crossAx val="158303744"/>
        <c:crosses val="autoZero"/>
        <c:auto val="1"/>
        <c:lblAlgn val="ctr"/>
        <c:lblOffset val="100"/>
        <c:noMultiLvlLbl val="0"/>
      </c:catAx>
      <c:valAx>
        <c:axId val="158303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801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'gustoca poduzeca'!$C$1:$C$2</c:f>
              <c:strCache>
                <c:ptCount val="1"/>
                <c:pt idx="0">
                  <c:v>2008; RH 20,2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'gustoca poduzeca'!$B$11:$B$25</c:f>
              <c:strCache>
                <c:ptCount val="15"/>
                <c:pt idx="0">
                  <c:v>Kontinentalna Hrvatska</c:v>
                </c:pt>
                <c:pt idx="1">
                  <c:v>Vukovarsko-srijemska </c:v>
                </c:pt>
                <c:pt idx="2">
                  <c:v>Osječko-baranjska </c:v>
                </c:pt>
                <c:pt idx="3">
                  <c:v>Požeško-slavonska </c:v>
                </c:pt>
                <c:pt idx="4">
                  <c:v>Brodsko-posavska </c:v>
                </c:pt>
                <c:pt idx="5">
                  <c:v>Virovitičko-podravska </c:v>
                </c:pt>
                <c:pt idx="6">
                  <c:v>Sisačko-moslavačka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Zagrebačka </c:v>
                </c:pt>
                <c:pt idx="10">
                  <c:v>Grad Zagreb</c:v>
                </c:pt>
                <c:pt idx="11">
                  <c:v>Varaždinska </c:v>
                </c:pt>
                <c:pt idx="12">
                  <c:v>Koprivničko-križevačka </c:v>
                </c:pt>
                <c:pt idx="13">
                  <c:v>Krapinsko-zagorska </c:v>
                </c:pt>
                <c:pt idx="14">
                  <c:v>Međimurska </c:v>
                </c:pt>
              </c:strCache>
            </c:strRef>
          </c:cat>
          <c:val>
            <c:numRef>
              <c:f>'gustoca poduzeca'!$C$11:$C$25</c:f>
              <c:numCache>
                <c:formatCode>0.0</c:formatCode>
                <c:ptCount val="15"/>
                <c:pt idx="0">
                  <c:v>18.30683819007422</c:v>
                </c:pt>
                <c:pt idx="1">
                  <c:v>6.8687622611440879</c:v>
                </c:pt>
                <c:pt idx="2">
                  <c:v>11.484107205793828</c:v>
                </c:pt>
                <c:pt idx="3">
                  <c:v>6.4810776760188009</c:v>
                </c:pt>
                <c:pt idx="4">
                  <c:v>7.4123989218328843</c:v>
                </c:pt>
                <c:pt idx="5">
                  <c:v>8.1201372608976303</c:v>
                </c:pt>
                <c:pt idx="6">
                  <c:v>8.5369561849903324</c:v>
                </c:pt>
                <c:pt idx="7">
                  <c:v>12.728158614744574</c:v>
                </c:pt>
                <c:pt idx="8">
                  <c:v>10.465412408875308</c:v>
                </c:pt>
                <c:pt idx="9">
                  <c:v>16.278144884973077</c:v>
                </c:pt>
                <c:pt idx="10">
                  <c:v>37.143999137159859</c:v>
                </c:pt>
                <c:pt idx="11">
                  <c:v>14.54798900326915</c:v>
                </c:pt>
                <c:pt idx="12">
                  <c:v>10.765490483406325</c:v>
                </c:pt>
                <c:pt idx="13">
                  <c:v>10.642258085707402</c:v>
                </c:pt>
                <c:pt idx="14">
                  <c:v>19.224409148342563</c:v>
                </c:pt>
              </c:numCache>
            </c:numRef>
          </c:val>
        </c:ser>
        <c:ser>
          <c:idx val="1"/>
          <c:order val="1"/>
          <c:tx>
            <c:strRef>
              <c:f>'gustoca poduzeca'!$D$1:$D$2</c:f>
              <c:strCache>
                <c:ptCount val="1"/>
                <c:pt idx="0">
                  <c:v>2013; RH 23,6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'gustoca poduzeca'!$B$11:$B$25</c:f>
              <c:strCache>
                <c:ptCount val="15"/>
                <c:pt idx="0">
                  <c:v>Kontinentalna Hrvatska</c:v>
                </c:pt>
                <c:pt idx="1">
                  <c:v>Vukovarsko-srijemska </c:v>
                </c:pt>
                <c:pt idx="2">
                  <c:v>Osječko-baranjska </c:v>
                </c:pt>
                <c:pt idx="3">
                  <c:v>Požeško-slavonska </c:v>
                </c:pt>
                <c:pt idx="4">
                  <c:v>Brodsko-posavska </c:v>
                </c:pt>
                <c:pt idx="5">
                  <c:v>Virovitičko-podravska </c:v>
                </c:pt>
                <c:pt idx="6">
                  <c:v>Sisačko-moslavačka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Zagrebačka </c:v>
                </c:pt>
                <c:pt idx="10">
                  <c:v>Grad Zagreb</c:v>
                </c:pt>
                <c:pt idx="11">
                  <c:v>Varaždinska </c:v>
                </c:pt>
                <c:pt idx="12">
                  <c:v>Koprivničko-križevačka </c:v>
                </c:pt>
                <c:pt idx="13">
                  <c:v>Krapinsko-zagorska </c:v>
                </c:pt>
                <c:pt idx="14">
                  <c:v>Međimurska </c:v>
                </c:pt>
              </c:strCache>
            </c:strRef>
          </c:cat>
          <c:val>
            <c:numRef>
              <c:f>'gustoca poduzeca'!$D$11:$D$25</c:f>
              <c:numCache>
                <c:formatCode>0.0</c:formatCode>
                <c:ptCount val="15"/>
                <c:pt idx="0">
                  <c:v>21.578138738037573</c:v>
                </c:pt>
                <c:pt idx="1">
                  <c:v>8.4168425978019279</c:v>
                </c:pt>
                <c:pt idx="2">
                  <c:v>13.896902620052979</c:v>
                </c:pt>
                <c:pt idx="3">
                  <c:v>8.6372606812415107</c:v>
                </c:pt>
                <c:pt idx="4">
                  <c:v>9.9006779126596243</c:v>
                </c:pt>
                <c:pt idx="5">
                  <c:v>9.9957565184591459</c:v>
                </c:pt>
                <c:pt idx="6">
                  <c:v>10.073127308787456</c:v>
                </c:pt>
                <c:pt idx="7">
                  <c:v>14.398870433440136</c:v>
                </c:pt>
                <c:pt idx="8">
                  <c:v>13.276109682375338</c:v>
                </c:pt>
                <c:pt idx="9">
                  <c:v>19.637538333658682</c:v>
                </c:pt>
                <c:pt idx="10">
                  <c:v>42.187699758359628</c:v>
                </c:pt>
                <c:pt idx="11">
                  <c:v>16.76034805144614</c:v>
                </c:pt>
                <c:pt idx="12">
                  <c:v>11.818244739756368</c:v>
                </c:pt>
                <c:pt idx="13">
                  <c:v>12.5665954308762</c:v>
                </c:pt>
                <c:pt idx="14">
                  <c:v>21.238269305121086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981888"/>
        <c:axId val="238983424"/>
      </c:barChart>
      <c:catAx>
        <c:axId val="238981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238983424"/>
        <c:crosses val="autoZero"/>
        <c:auto val="1"/>
        <c:lblAlgn val="ctr"/>
        <c:lblOffset val="100"/>
        <c:noMultiLvlLbl val="0"/>
      </c:catAx>
      <c:valAx>
        <c:axId val="23898342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238981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2008</c:v>
          </c:tx>
          <c:invertIfNegative val="0"/>
          <c:cat>
            <c:strRef>
              <c:f>Izvoz_uvoz_poduzetnici!$A$6:$B$20</c:f>
              <c:strCache>
                <c:ptCount val="15"/>
                <c:pt idx="0">
                  <c:v>Kontinentalna Hrvatska</c:v>
                </c:pt>
                <c:pt idx="1">
                  <c:v>Krapinsko-zagorska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Koprivničko-križevačka </c:v>
                </c:pt>
                <c:pt idx="5">
                  <c:v>Grad Zagreb</c:v>
                </c:pt>
                <c:pt idx="6">
                  <c:v>Zagrebačka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Sisačko-moslavačka </c:v>
                </c:pt>
                <c:pt idx="10">
                  <c:v>Virovitičko-podravska </c:v>
                </c:pt>
                <c:pt idx="11">
                  <c:v>Požeško-slavonska </c:v>
                </c:pt>
                <c:pt idx="12">
                  <c:v>Brodsko-posavska </c:v>
                </c:pt>
                <c:pt idx="13">
                  <c:v>Osječko-baranjska </c:v>
                </c:pt>
                <c:pt idx="14">
                  <c:v>Vukovarsko-srijemska </c:v>
                </c:pt>
              </c:strCache>
            </c:strRef>
          </c:cat>
          <c:val>
            <c:numRef>
              <c:f>Izvoz_uvoz_poduzetnici!$C$6:$C$20</c:f>
              <c:numCache>
                <c:formatCode>0.0</c:formatCode>
                <c:ptCount val="15"/>
                <c:pt idx="0">
                  <c:v>0.66851725470820333</c:v>
                </c:pt>
                <c:pt idx="1">
                  <c:v>1.1131294117092407</c:v>
                </c:pt>
                <c:pt idx="2">
                  <c:v>0.97506152954900061</c:v>
                </c:pt>
                <c:pt idx="3">
                  <c:v>1.18715686239768</c:v>
                </c:pt>
                <c:pt idx="4">
                  <c:v>1.1756450834698162</c:v>
                </c:pt>
                <c:pt idx="5">
                  <c:v>0.59045248330642608</c:v>
                </c:pt>
                <c:pt idx="6">
                  <c:v>0.32211191868668776</c:v>
                </c:pt>
                <c:pt idx="7">
                  <c:v>1.2454239786544179</c:v>
                </c:pt>
                <c:pt idx="8">
                  <c:v>1.3053332030069167</c:v>
                </c:pt>
                <c:pt idx="9">
                  <c:v>1.2472028667989856</c:v>
                </c:pt>
                <c:pt idx="10">
                  <c:v>1.6375928679389116</c:v>
                </c:pt>
                <c:pt idx="11">
                  <c:v>1.6032594475545983</c:v>
                </c:pt>
                <c:pt idx="12">
                  <c:v>1.5795517986178633</c:v>
                </c:pt>
                <c:pt idx="13">
                  <c:v>1.05207952211963</c:v>
                </c:pt>
                <c:pt idx="14">
                  <c:v>0.70569007531954786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1"/>
              <c:layout>
                <c:manualLayout>
                  <c:x val="1.06382978723404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38297872340425E-2"/>
                  <c:y val="4.4223304706578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31914893617021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Izvoz_uvoz_poduzetnici!$A$6:$B$20</c:f>
              <c:strCache>
                <c:ptCount val="15"/>
                <c:pt idx="0">
                  <c:v>Kontinentalna Hrvatska</c:v>
                </c:pt>
                <c:pt idx="1">
                  <c:v>Krapinsko-zagorska </c:v>
                </c:pt>
                <c:pt idx="2">
                  <c:v>Varaždinska </c:v>
                </c:pt>
                <c:pt idx="3">
                  <c:v>Međimurska </c:v>
                </c:pt>
                <c:pt idx="4">
                  <c:v>Koprivničko-križevačka </c:v>
                </c:pt>
                <c:pt idx="5">
                  <c:v>Grad Zagreb</c:v>
                </c:pt>
                <c:pt idx="6">
                  <c:v>Zagrebačka </c:v>
                </c:pt>
                <c:pt idx="7">
                  <c:v>Karlovačka </c:v>
                </c:pt>
                <c:pt idx="8">
                  <c:v>Bjelovarsko-bilogorska </c:v>
                </c:pt>
                <c:pt idx="9">
                  <c:v>Sisačko-moslavačka </c:v>
                </c:pt>
                <c:pt idx="10">
                  <c:v>Virovitičko-podravska </c:v>
                </c:pt>
                <c:pt idx="11">
                  <c:v>Požeško-slavonska </c:v>
                </c:pt>
                <c:pt idx="12">
                  <c:v>Brodsko-posavska </c:v>
                </c:pt>
                <c:pt idx="13">
                  <c:v>Osječko-baranjska </c:v>
                </c:pt>
                <c:pt idx="14">
                  <c:v>Vukovarsko-srijemska </c:v>
                </c:pt>
              </c:strCache>
            </c:strRef>
          </c:cat>
          <c:val>
            <c:numRef>
              <c:f>Izvoz_uvoz_poduzetnici!$D$6:$D$20</c:f>
              <c:numCache>
                <c:formatCode>0.0</c:formatCode>
                <c:ptCount val="15"/>
                <c:pt idx="0">
                  <c:v>0.96393430307374195</c:v>
                </c:pt>
                <c:pt idx="1">
                  <c:v>1.4749853508064596</c:v>
                </c:pt>
                <c:pt idx="2">
                  <c:v>1.304146358326848</c:v>
                </c:pt>
                <c:pt idx="3">
                  <c:v>1.7980920798025697</c:v>
                </c:pt>
                <c:pt idx="4">
                  <c:v>1.7667208763191147</c:v>
                </c:pt>
                <c:pt idx="5">
                  <c:v>0.82772489200318244</c:v>
                </c:pt>
                <c:pt idx="6">
                  <c:v>0.55979261034541039</c:v>
                </c:pt>
                <c:pt idx="7">
                  <c:v>1.3740510924246396</c:v>
                </c:pt>
                <c:pt idx="8">
                  <c:v>1.2262293341933115</c:v>
                </c:pt>
                <c:pt idx="9">
                  <c:v>2.8533958147350158</c:v>
                </c:pt>
                <c:pt idx="10">
                  <c:v>2.5279694705153086</c:v>
                </c:pt>
                <c:pt idx="11">
                  <c:v>2.1867193951252779</c:v>
                </c:pt>
                <c:pt idx="12">
                  <c:v>1.721369790268545</c:v>
                </c:pt>
                <c:pt idx="13">
                  <c:v>1.5890803498625459</c:v>
                </c:pt>
                <c:pt idx="14">
                  <c:v>1.0069043424366428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11904"/>
        <c:axId val="239613440"/>
      </c:barChart>
      <c:catAx>
        <c:axId val="23961190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239613440"/>
        <c:crossesAt val="1"/>
        <c:auto val="1"/>
        <c:lblAlgn val="ctr"/>
        <c:lblOffset val="100"/>
        <c:noMultiLvlLbl val="0"/>
      </c:catAx>
      <c:valAx>
        <c:axId val="239613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39611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0.58333</cdr:x>
      <cdr:y>0.51786</cdr:y>
    </cdr:from>
    <cdr:to>
      <cdr:x>0.66667</cdr:x>
      <cdr:y>0.625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 b="1" i="0" dirty="0" smtClean="0">
              <a:solidFill>
                <a:srgbClr val="C00000"/>
              </a:solidFill>
            </a:rPr>
            <a:t>61,3%</a:t>
          </a:r>
        </a:p>
        <a:p xmlns:a="http://schemas.openxmlformats.org/drawingml/2006/main">
          <a:r>
            <a:rPr lang="hr-HR" sz="1200" b="1" i="0" dirty="0" smtClean="0">
              <a:solidFill>
                <a:srgbClr val="C00000"/>
              </a:solidFill>
            </a:rPr>
            <a:t>RH</a:t>
          </a:r>
          <a:endParaRPr lang="hr-HR" sz="1200" b="1" i="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0.69569</cdr:x>
      <cdr:y>0.12821</cdr:y>
    </cdr:from>
    <cdr:to>
      <cdr:x>0.91466</cdr:x>
      <cdr:y>0.28895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6704" y="720080"/>
          <a:ext cx="1994520" cy="902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350" i="1" dirty="0" smtClean="0">
              <a:solidFill>
                <a:schemeClr val="bg1">
                  <a:lumMod val="50000"/>
                </a:schemeClr>
              </a:solidFill>
            </a:rPr>
            <a:t>RH=26 690 km</a:t>
          </a:r>
        </a:p>
        <a:p xmlns:a="http://schemas.openxmlformats.org/drawingml/2006/main">
          <a:r>
            <a:rPr lang="hr-HR" sz="1350" i="1" dirty="0" smtClean="0">
              <a:solidFill>
                <a:schemeClr val="bg1">
                  <a:lumMod val="50000"/>
                </a:schemeClr>
              </a:solidFill>
            </a:rPr>
            <a:t>Kontinentalna Hrvatska=15 054 km</a:t>
          </a:r>
        </a:p>
        <a:p xmlns:a="http://schemas.openxmlformats.org/drawingml/2006/main">
          <a:r>
            <a:rPr lang="hr-HR" sz="1350" i="1" dirty="0" smtClean="0">
              <a:solidFill>
                <a:schemeClr val="bg1">
                  <a:lumMod val="50000"/>
                </a:schemeClr>
              </a:solidFill>
            </a:rPr>
            <a:t>56,4% od RH</a:t>
          </a:r>
          <a:endParaRPr lang="hr-HR" sz="1350" i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0.15741</cdr:x>
      <cdr:y>0.55719</cdr:y>
    </cdr:from>
    <cdr:to>
      <cdr:x>0.23099</cdr:x>
      <cdr:y>0.6872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2160240"/>
          <a:ext cx="57227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60,7%</a:t>
          </a:r>
        </a:p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od RH</a:t>
          </a:r>
          <a:endParaRPr lang="hr-HR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0.37963</cdr:x>
      <cdr:y>0.6872</cdr:y>
    </cdr:from>
    <cdr:to>
      <cdr:x>0.46296</cdr:x>
      <cdr:y>0.81721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9" y="2664296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78,1%</a:t>
          </a:r>
        </a:p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od RH</a:t>
          </a:r>
          <a:endParaRPr lang="hr-HR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0.60185</cdr:x>
      <cdr:y>0.6872</cdr:y>
    </cdr:from>
    <cdr:to>
      <cdr:x>0.69659</cdr:x>
      <cdr:y>0.81721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80520" y="2664296"/>
          <a:ext cx="7367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88,6%</a:t>
          </a:r>
        </a:p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od RH</a:t>
          </a:r>
          <a:endParaRPr lang="hr-HR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0.83333</cdr:x>
      <cdr:y>0.39003</cdr:y>
    </cdr:from>
    <cdr:to>
      <cdr:x>0.92807</cdr:x>
      <cdr:y>0.52004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480720" y="1512168"/>
          <a:ext cx="736755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70,4%</a:t>
          </a:r>
        </a:p>
        <a:p xmlns:a="http://schemas.openxmlformats.org/drawingml/2006/main">
          <a:r>
            <a:rPr lang="hr-HR" sz="1100" b="1" dirty="0" smtClean="0">
              <a:solidFill>
                <a:srgbClr val="002060"/>
              </a:solidFill>
            </a:rPr>
            <a:t>od RH</a:t>
          </a:r>
          <a:endParaRPr lang="hr-HR" sz="1100" b="1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1D080C10-54A7-4CF6-AA9E-6E16A9DB418C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3837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6" y="6403837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51789B51-0EA8-4B19-B7EB-8D4446A85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8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5426-120B-47C4-BCFB-07B60CACFCCD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506413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01988"/>
            <a:ext cx="7897813" cy="3033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0B50-F842-49AB-B5B7-D27732F48A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93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49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</a:t>
            </a:r>
            <a:r>
              <a:rPr lang="hr-HR" dirty="0" err="1"/>
              <a:t>xx</a:t>
            </a:r>
            <a:r>
              <a:rPr lang="hr-HR" dirty="0"/>
              <a:t> prikazuje paneuropsku prometnu mrežu. Prema podacima Strategije prometnog razvoja Republike Hrvatske (2014.-2030.) međunarodni paneuropski prometni koridori </a:t>
            </a:r>
            <a:r>
              <a:rPr lang="hr-HR" dirty="0" err="1"/>
              <a:t>Vb</a:t>
            </a:r>
            <a:r>
              <a:rPr lang="hr-HR" dirty="0"/>
              <a:t>, </a:t>
            </a:r>
            <a:r>
              <a:rPr lang="hr-HR" dirty="0" err="1"/>
              <a:t>Vc</a:t>
            </a:r>
            <a:r>
              <a:rPr lang="hr-HR" dirty="0"/>
              <a:t>, V i </a:t>
            </a:r>
            <a:r>
              <a:rPr lang="hr-HR" dirty="0" err="1"/>
              <a:t>Va</a:t>
            </a:r>
            <a:r>
              <a:rPr lang="hr-HR" dirty="0"/>
              <a:t> koji prolaze kroz Republiku Hrvatsku otvaraju je dvosmjerno prema dva velika pravca europskih mreža. Ti su koridori sastavni dio TEN-T mreže: </a:t>
            </a:r>
            <a:r>
              <a:rPr lang="hr-HR" dirty="0" err="1"/>
              <a:t>Vb</a:t>
            </a:r>
            <a:r>
              <a:rPr lang="hr-HR" dirty="0"/>
              <a:t> (TEN-T Mediteranski koridori), </a:t>
            </a:r>
            <a:r>
              <a:rPr lang="hr-HR" dirty="0" err="1"/>
              <a:t>Vc</a:t>
            </a:r>
            <a:r>
              <a:rPr lang="hr-HR" dirty="0"/>
              <a:t> (TEN-T sveobuhvatna mreža), X (TEN-T osnovna mreža) i </a:t>
            </a:r>
            <a:r>
              <a:rPr lang="hr-HR" dirty="0" err="1"/>
              <a:t>Xa</a:t>
            </a:r>
            <a:r>
              <a:rPr lang="hr-HR" dirty="0"/>
              <a:t> (TEN-T sveobuhvatna mreža). Grad Zagreb se nalazi na sjecištu Paneuropskih koridora X (TEN-T osnovna mreža), </a:t>
            </a:r>
            <a:r>
              <a:rPr lang="hr-HR" dirty="0" err="1"/>
              <a:t>Xa</a:t>
            </a:r>
            <a:r>
              <a:rPr lang="hr-HR" dirty="0"/>
              <a:t> (TEN-T sveobuhvatna mreža) i </a:t>
            </a:r>
            <a:r>
              <a:rPr lang="hr-HR" dirty="0" err="1"/>
              <a:t>Vb</a:t>
            </a:r>
            <a:r>
              <a:rPr lang="hr-HR" dirty="0"/>
              <a:t> (TEN-T Mediteranski koridori). Koridor </a:t>
            </a:r>
            <a:r>
              <a:rPr lang="hr-HR" dirty="0" err="1"/>
              <a:t>Vc</a:t>
            </a:r>
            <a:r>
              <a:rPr lang="hr-HR" dirty="0"/>
              <a:t> spaja Ploče s Budimpeštom i dalje s istočnom Europom. Osim navedenog, kroz Hrvatsku prolazi i TEN-T koridor Rajna-Dunav (Paneuropski koridor VII) koji omogućuje ulaz tereta u luku Vukovar.  </a:t>
            </a:r>
          </a:p>
          <a:p>
            <a:pPr defTabSz="914282">
              <a:defRPr/>
            </a:pPr>
            <a:r>
              <a:rPr lang="hr-HR" dirty="0"/>
              <a:t>Jadransko-jonski prometni koridor spaja Italiju, Sloveniju, Hrvatsku, Bosnu i Hercegovinu, Crnu Goru, Albaniju i Grčku, a duž obale spaja najvažnije morske luke Trst, </a:t>
            </a:r>
            <a:r>
              <a:rPr lang="hr-HR" dirty="0" err="1"/>
              <a:t>Koper</a:t>
            </a:r>
            <a:r>
              <a:rPr lang="hr-HR" dirty="0"/>
              <a:t>, Rijeku, Zadar, Šibenik, Split, Ploče, Dubrovnik, Bar, Drač, </a:t>
            </a:r>
            <a:r>
              <a:rPr lang="hr-HR" dirty="0" err="1"/>
              <a:t>Igumenicu</a:t>
            </a:r>
            <a:r>
              <a:rPr lang="hr-HR" dirty="0"/>
              <a:t>, </a:t>
            </a:r>
            <a:r>
              <a:rPr lang="hr-HR" dirty="0" err="1"/>
              <a:t>Patras</a:t>
            </a:r>
            <a:r>
              <a:rPr lang="hr-HR" dirty="0"/>
              <a:t> i </a:t>
            </a:r>
            <a:r>
              <a:rPr lang="hr-HR" dirty="0" err="1"/>
              <a:t>Kalamatu</a:t>
            </a:r>
            <a:r>
              <a:rPr lang="hr-HR" dirty="0"/>
              <a:t>, te niz </a:t>
            </a:r>
            <a:r>
              <a:rPr lang="hr-HR" dirty="0" err="1"/>
              <a:t>panerupskih</a:t>
            </a:r>
            <a:r>
              <a:rPr lang="hr-HR" dirty="0"/>
              <a:t> koridora (V, </a:t>
            </a:r>
            <a:r>
              <a:rPr lang="hr-HR" dirty="0" err="1"/>
              <a:t>Vb</a:t>
            </a:r>
            <a:r>
              <a:rPr lang="hr-HR" dirty="0"/>
              <a:t>, </a:t>
            </a:r>
            <a:r>
              <a:rPr lang="hr-HR" dirty="0" err="1"/>
              <a:t>Vc</a:t>
            </a:r>
            <a:r>
              <a:rPr lang="hr-HR" dirty="0"/>
              <a:t> i VIII). Karta međunarodnih cestovnih koridora sastavni je dio Priloga.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50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Ukupna dužina željezničkih pruga u Hrvatskoj u 2014 je bila 2.583,9 kilometara, od čega se 1.459,5 kilometara pruga svrstava u kategoriju pruga značajnih za međunarodni promet. Na KH otpada 70,4% svih </a:t>
            </a:r>
            <a:r>
              <a:rPr lang="hr-HR" dirty="0" err="1"/>
              <a:t>želj</a:t>
            </a:r>
            <a:r>
              <a:rPr lang="hr-HR" dirty="0"/>
              <a:t>. Pruga. </a:t>
            </a:r>
          </a:p>
          <a:p>
            <a:r>
              <a:rPr lang="hr-HR" dirty="0"/>
              <a:t>Splitsko-dalmatinska, Dubrovačko-neretvanska županija i Grad Zagreb su tri županije koje se ističu po velikom broju stanovnika po kilometru željezničke pruge (slika 79.).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6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4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Međunarodni aerodromi u Hrvatskoj</a:t>
            </a:r>
            <a:r>
              <a:rPr lang="hr-HR" dirty="0"/>
              <a:t> zračne su luke u Zagrebu, Splitu, Rijeci </a:t>
            </a:r>
            <a:r>
              <a:rPr lang="pl-PL" dirty="0"/>
              <a:t>(na otoku Krku), Osijeku, Puli, Zadru, Dubrovniku, Malom Lošinju i Braču. Prema broju zračnih luka u odnosu na površinu i broj stanovnika, Hrvatska se ubraja u razvijenije države Europe. Sam prostorni razmještaj zračnih luka relativno je zadovoljavajući.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hr-HR" dirty="0"/>
              <a:t>Ukupno dužina unutarnjih plovnih putova u Hrvatskoj se povećala s 804,1 kilometra u 2008. godini na 1.016,8 kilometar u 2012. godini. Pregled po rijekama prikazan je u slijedećoj tablici.</a:t>
            </a:r>
          </a:p>
          <a:p>
            <a:pPr defTabSz="914282">
              <a:defRPr/>
            </a:pPr>
            <a:r>
              <a:rPr lang="hr-HR" dirty="0"/>
              <a:t>U Hrvatskoj su četiri luke unutarnjih voda: Vukovar, Osijek, Slavonski Brod i Sisak, od čega luka u Slavonskom Brodu nema putničkog prometa. Pri tome su u svim lukama primjetne velike oscilacije u pretovaru tereta i putničkom prometu iz godine u godinu</a:t>
            </a:r>
            <a:r>
              <a:rPr lang="hr-HR" dirty="0" smtClean="0">
                <a:effectLst/>
              </a:rPr>
              <a:t> </a:t>
            </a:r>
            <a:r>
              <a:rPr lang="hr-HR" dirty="0"/>
              <a:t>Detaljnije o prometu po lukama unutarnjih voda vidjeti Ministarstvo pomorstva, prometa i infrastrukture (2014).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60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5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tekući</a:t>
            </a:r>
            <a:r>
              <a:rPr lang="en-US" dirty="0"/>
              <a:t> </a:t>
            </a:r>
            <a:r>
              <a:rPr lang="en-US" dirty="0" err="1"/>
              <a:t>izdaci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okoliša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stanovniku</a:t>
            </a:r>
            <a:r>
              <a:rPr lang="en-US" dirty="0"/>
              <a:t> u RH </a:t>
            </a:r>
            <a:r>
              <a:rPr lang="en-US" dirty="0" err="1"/>
              <a:t>porasli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523 </a:t>
            </a:r>
            <a:r>
              <a:rPr lang="en-US" dirty="0" err="1"/>
              <a:t>kn</a:t>
            </a:r>
            <a:r>
              <a:rPr lang="en-US" dirty="0"/>
              <a:t> u 2008. </a:t>
            </a:r>
            <a:r>
              <a:rPr lang="en-US" dirty="0" err="1"/>
              <a:t>na</a:t>
            </a:r>
            <a:r>
              <a:rPr lang="en-US" dirty="0"/>
              <a:t> 661 </a:t>
            </a:r>
            <a:r>
              <a:rPr lang="en-US" dirty="0" err="1"/>
              <a:t>kn</a:t>
            </a:r>
            <a:r>
              <a:rPr lang="en-US" dirty="0"/>
              <a:t> u 2011. </a:t>
            </a:r>
            <a:r>
              <a:rPr lang="en-US" dirty="0" err="1"/>
              <a:t>godini</a:t>
            </a:r>
            <a:r>
              <a:rPr lang="en-US" dirty="0"/>
              <a:t>. </a:t>
            </a:r>
            <a:r>
              <a:rPr lang="en-US" dirty="0" err="1"/>
              <a:t>Kontinentaln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Hrvatsk</a:t>
            </a:r>
            <a:r>
              <a:rPr lang="hr-HR" dirty="0"/>
              <a:t>a tek u 2011. godini bilježi iznadprosječne vrijednosti ovog </a:t>
            </a:r>
            <a:r>
              <a:rPr lang="hr-HR" dirty="0" err="1"/>
              <a:t>pokazatelha</a:t>
            </a:r>
            <a:r>
              <a:rPr lang="en-US" dirty="0"/>
              <a:t>.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investicija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tekućih</a:t>
            </a:r>
            <a:r>
              <a:rPr lang="en-US" dirty="0"/>
              <a:t> </a:t>
            </a:r>
            <a:r>
              <a:rPr lang="en-US" dirty="0" err="1"/>
              <a:t>izdataka</a:t>
            </a:r>
            <a:r>
              <a:rPr lang="en-US" dirty="0"/>
              <a:t> u 2011. </a:t>
            </a:r>
            <a:r>
              <a:rPr lang="en-US" dirty="0" err="1"/>
              <a:t>postignute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Sisačko-moslavačkoj</a:t>
            </a:r>
            <a:r>
              <a:rPr lang="en-US" dirty="0"/>
              <a:t> </a:t>
            </a:r>
            <a:r>
              <a:rPr lang="en-US" dirty="0" err="1"/>
              <a:t>županiji</a:t>
            </a:r>
            <a:r>
              <a:rPr lang="en-US" dirty="0"/>
              <a:t> (1990 </a:t>
            </a:r>
            <a:r>
              <a:rPr lang="en-US" dirty="0" err="1"/>
              <a:t>kn</a:t>
            </a:r>
            <a:r>
              <a:rPr lang="en-US" dirty="0"/>
              <a:t>),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Zagrebu</a:t>
            </a:r>
            <a:r>
              <a:rPr lang="en-US" dirty="0"/>
              <a:t> (1718 </a:t>
            </a:r>
            <a:r>
              <a:rPr lang="en-US" dirty="0" err="1"/>
              <a:t>kn</a:t>
            </a:r>
            <a:r>
              <a:rPr lang="hr-HR" dirty="0"/>
              <a:t>). </a:t>
            </a:r>
            <a:r>
              <a:rPr lang="en-US" dirty="0" err="1"/>
              <a:t>Najniže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u 2011.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zabilježene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Zagrebačkoj</a:t>
            </a:r>
            <a:r>
              <a:rPr lang="en-US" dirty="0"/>
              <a:t> </a:t>
            </a:r>
            <a:r>
              <a:rPr lang="hr-HR" dirty="0" err="1"/>
              <a:t>žup</a:t>
            </a:r>
            <a:r>
              <a:rPr lang="en-US" dirty="0" err="1"/>
              <a:t>aniji</a:t>
            </a:r>
            <a:r>
              <a:rPr lang="hr-HR" dirty="0"/>
              <a:t>.</a:t>
            </a:r>
          </a:p>
          <a:p>
            <a:pPr defTabSz="914282">
              <a:defRPr/>
            </a:pP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tekući</a:t>
            </a:r>
            <a:r>
              <a:rPr lang="en-US" dirty="0"/>
              <a:t> </a:t>
            </a:r>
            <a:r>
              <a:rPr lang="en-US" dirty="0" err="1"/>
              <a:t>izdaci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okoliša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zaposlenom</a:t>
            </a:r>
            <a:r>
              <a:rPr lang="en-US" dirty="0"/>
              <a:t> u RH </a:t>
            </a:r>
            <a:r>
              <a:rPr lang="en-US" dirty="0" err="1"/>
              <a:t>porasli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1.509 </a:t>
            </a:r>
            <a:r>
              <a:rPr lang="en-US" dirty="0" err="1"/>
              <a:t>kn</a:t>
            </a:r>
            <a:r>
              <a:rPr lang="en-US" dirty="0"/>
              <a:t> u 2008. </a:t>
            </a:r>
            <a:r>
              <a:rPr lang="en-US" dirty="0" err="1"/>
              <a:t>na</a:t>
            </a:r>
            <a:r>
              <a:rPr lang="en-US" dirty="0"/>
              <a:t> 2.028 </a:t>
            </a:r>
            <a:r>
              <a:rPr lang="en-US" dirty="0" err="1"/>
              <a:t>kn</a:t>
            </a:r>
            <a:r>
              <a:rPr lang="en-US" dirty="0"/>
              <a:t> u 2011. </a:t>
            </a:r>
            <a:r>
              <a:rPr lang="en-US" dirty="0" err="1"/>
              <a:t>godini</a:t>
            </a:r>
            <a:r>
              <a:rPr lang="en-US" dirty="0"/>
              <a:t>. </a:t>
            </a:r>
            <a:r>
              <a:rPr lang="hr-HR" dirty="0"/>
              <a:t>Kontinentalna</a:t>
            </a:r>
            <a:r>
              <a:rPr lang="en-US" dirty="0"/>
              <a:t> </a:t>
            </a:r>
            <a:r>
              <a:rPr lang="en-US" dirty="0" err="1"/>
              <a:t>Hrvatska</a:t>
            </a:r>
            <a:r>
              <a:rPr lang="en-US" dirty="0"/>
              <a:t> </a:t>
            </a:r>
            <a:r>
              <a:rPr lang="hr-HR" dirty="0"/>
              <a:t>također tek u 2011.godini </a:t>
            </a:r>
            <a:r>
              <a:rPr lang="en-US" dirty="0" err="1"/>
              <a:t>bilježi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pokazatelja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hr-HR" dirty="0"/>
              <a:t>državni prosjek</a:t>
            </a:r>
            <a:r>
              <a:rPr lang="en-US" dirty="0"/>
              <a:t>.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najvišu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u 2011. </a:t>
            </a:r>
            <a:r>
              <a:rPr lang="en-US" dirty="0" err="1"/>
              <a:t>ostvario</a:t>
            </a:r>
            <a:r>
              <a:rPr lang="en-US" dirty="0"/>
              <a:t> je Grad Zagreb (31.981 </a:t>
            </a:r>
            <a:r>
              <a:rPr lang="en-US" dirty="0" err="1"/>
              <a:t>kn</a:t>
            </a:r>
            <a:r>
              <a:rPr lang="en-US" dirty="0"/>
              <a:t>). </a:t>
            </a:r>
            <a:r>
              <a:rPr lang="en-US" dirty="0" err="1"/>
              <a:t>Slijed</a:t>
            </a:r>
            <a:r>
              <a:rPr lang="hr-HR" dirty="0"/>
              <a:t>i</a:t>
            </a:r>
            <a:r>
              <a:rPr lang="en-US" dirty="0"/>
              <a:t>  </a:t>
            </a:r>
            <a:r>
              <a:rPr lang="en-US" dirty="0" err="1"/>
              <a:t>Sisačko-moslavačka</a:t>
            </a:r>
            <a:r>
              <a:rPr lang="en-US" dirty="0"/>
              <a:t> (9.992 </a:t>
            </a:r>
            <a:r>
              <a:rPr lang="en-US" dirty="0" err="1"/>
              <a:t>kn</a:t>
            </a:r>
            <a:r>
              <a:rPr lang="en-US" dirty="0"/>
              <a:t>). </a:t>
            </a:r>
            <a:r>
              <a:rPr lang="en-US" dirty="0" err="1"/>
              <a:t>Najniže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pokazatelja</a:t>
            </a:r>
            <a:r>
              <a:rPr lang="en-US" dirty="0"/>
              <a:t> u 2011.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zabilježene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Zagrebačkoj</a:t>
            </a:r>
            <a:r>
              <a:rPr lang="en-US" dirty="0"/>
              <a:t> (19 </a:t>
            </a:r>
            <a:r>
              <a:rPr lang="en-US" dirty="0" err="1"/>
              <a:t>kn</a:t>
            </a:r>
            <a:r>
              <a:rPr lang="hr-HR" dirty="0"/>
              <a:t>) županiji.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61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1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Otpad je već dugo godina jedan od najizraženijih problema okoliša u Hrvatskoj. Proizvodni otpad nastaje u proizvodnom procesu u industriji, obrtu i drugim procesima, a po sastavu i svojstvima razlikuje se od komunalnog otpada. Proizvodnim otpadom ne smatraju se ostaci proizvodnog procesa koji se koriste u proizvodnom procesu istog proizvođača.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67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1872208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5544616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41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40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18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1872208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5544616" cy="365125"/>
          </a:xfrm>
          <a:prstGeom prst="rect">
            <a:avLst/>
          </a:prstGeom>
        </p:spPr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7606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24847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525344"/>
            <a:ext cx="1296144" cy="21602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25344"/>
            <a:ext cx="5832648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44F48D9-4874-47F2-8528-664089DB91D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11" y="324624"/>
            <a:ext cx="2305521" cy="5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28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57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5328592" cy="365125"/>
          </a:xfrm>
          <a:prstGeom prst="rect">
            <a:avLst/>
          </a:prstGeom>
        </p:spPr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4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6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8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08920"/>
            <a:ext cx="7571184" cy="3312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18002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583264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401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28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7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2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57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5328592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342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18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8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92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5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4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5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08921"/>
            <a:ext cx="75711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0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08921"/>
            <a:ext cx="75711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10.12.2015.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zvoj.gov.hr/o-ministarstvu/djelokrug-1939/regionalni-razvoj/razvojne-strategije/1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58608" cy="324036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Izrada Strategije regionalnog razvoja Republike 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Hrvatske</a:t>
            </a:r>
            <a:b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>- Projekt: Definiranje razvojnih prioriteta na razini statističkih (NUTS II) regija – </a:t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/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</a:rPr>
              <a:t>Faza 2 – SWOT analiza</a:t>
            </a:r>
            <a:br>
              <a:rPr lang="hr-HR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</a:rPr>
              <a:t>KONTINENTALNA HRVATSKA</a:t>
            </a:r>
            <a:endParaRPr lang="hr-H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72008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</a:rPr>
              <a:t>Zagreb, prosinac 2015.</a:t>
            </a:r>
            <a:endParaRPr lang="hr-H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7515" t="33000" r="17815" b="36928"/>
          <a:stretch/>
        </p:blipFill>
        <p:spPr bwMode="auto">
          <a:xfrm>
            <a:off x="6372200" y="332656"/>
            <a:ext cx="2232248" cy="50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5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864096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Aktivnost: Prostorne cjeline unutar NUTS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II regija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39248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b="1" dirty="0" smtClean="0">
                <a:solidFill>
                  <a:srgbClr val="C00000"/>
                </a:solidFill>
              </a:rPr>
              <a:t>Definiranje optimalnih prostornih cjelina unutar NUTS II regija za utvrđivanje razvojnih prioriteta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Uočen problem nepostojanja koordinacije razvoja na srednjoj razini prostorne hijerarhije </a:t>
            </a:r>
            <a:r>
              <a:rPr lang="hr-HR" sz="3800" dirty="0" err="1" smtClean="0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. između NUTS II regija i županija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Na temelju analize znanstvenih i stručnih podloga za formiranje prostornih cjelina unutar NUTS II regija (</a:t>
            </a:r>
            <a:r>
              <a:rPr lang="hr-HR" sz="3800" dirty="0" err="1" smtClean="0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. objedinjavanjem županija), izrađen je prijedlog definiranja prostornih cjelina unutar NUTS II regija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Uvažavajući kriterij homogenosti regija, prirodno-geografske raznolikosti prostornih cjelina, povijesne tradicije i geopolitičkih prilika, strukture gospodarstva i razvijenosti pojedinih regionalnih identiteta, kao i poželjne veličine teritorija i prosječne brojnosti stanovništva, predlaže se </a:t>
            </a:r>
            <a:r>
              <a:rPr lang="hr-HR" sz="3800" b="1" dirty="0" smtClean="0">
                <a:solidFill>
                  <a:schemeClr val="tx2">
                    <a:lumMod val="75000"/>
                  </a:schemeClr>
                </a:solidFill>
              </a:rPr>
              <a:t>pet prostornih cjelina</a:t>
            </a: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: Sjeverna Hrvatska, Središnja Hrvatska, Istočna Hrvatska, Istra i Primorje te Južna Hrvatska. </a:t>
            </a:r>
          </a:p>
        </p:txBody>
      </p:sp>
    </p:spTree>
    <p:extLst>
      <p:ext uri="{BB962C8B-B14F-4D97-AF65-F5344CB8AC3E}">
        <p14:creationId xmlns:p14="http://schemas.microsoft.com/office/powerpoint/2010/main" val="2496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3140"/>
            <a:ext cx="8424935" cy="56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2400" b="1" dirty="0" smtClean="0"/>
              <a:t>Radni prijedlog prostornih cjelina unutar NUTS II regija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7571184" cy="4464496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1451" t="35411" r="32126" b="8403"/>
          <a:stretch/>
        </p:blipFill>
        <p:spPr bwMode="auto">
          <a:xfrm>
            <a:off x="0" y="620688"/>
            <a:ext cx="9036496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581528" cy="72008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Aktivnost: 1. partnerske konzultacije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136904" cy="4608512"/>
          </a:xfrm>
        </p:spPr>
        <p:txBody>
          <a:bodyPr>
            <a:normAutofit/>
          </a:bodyPr>
          <a:lstStyle/>
          <a:p>
            <a:pPr marL="571500" indent="-514350" algn="just">
              <a:spcAft>
                <a:spcPts val="600"/>
              </a:spcAft>
              <a:buAutoNum type="romanUcPeriod"/>
            </a:pPr>
            <a:r>
              <a:rPr lang="hr-HR" sz="2200" b="1" dirty="0" smtClean="0">
                <a:solidFill>
                  <a:srgbClr val="C00000"/>
                </a:solidFill>
              </a:rPr>
              <a:t>ciklus</a:t>
            </a:r>
            <a:r>
              <a:rPr lang="hr-HR" sz="2200" b="1" dirty="0">
                <a:solidFill>
                  <a:srgbClr val="C00000"/>
                </a:solidFill>
              </a:rPr>
              <a:t>: </a:t>
            </a:r>
            <a:r>
              <a:rPr lang="hr-HR" sz="2200" b="1" dirty="0">
                <a:solidFill>
                  <a:schemeClr val="tx2">
                    <a:lumMod val="75000"/>
                  </a:schemeClr>
                </a:solidFill>
              </a:rPr>
              <a:t>sektorske SWOT radionice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u 5 gradova - izrada SWOT analiza za sektore gospodarstvo, društvo, stanje u okolišu/prostoru te upravljanje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</a:rPr>
              <a:t>razvojem</a:t>
            </a:r>
          </a:p>
          <a:p>
            <a:pPr marL="571500" indent="-514350" algn="just">
              <a:spcAft>
                <a:spcPts val="600"/>
              </a:spcAft>
              <a:buAutoNum type="romanUcPeriod"/>
            </a:pPr>
            <a:r>
              <a:rPr lang="hr-HR" sz="2200" b="1" dirty="0" smtClean="0">
                <a:solidFill>
                  <a:srgbClr val="C00000"/>
                </a:solidFill>
              </a:rPr>
              <a:t>ciklus</a:t>
            </a:r>
            <a:r>
              <a:rPr lang="hr-HR" sz="2200" b="1" dirty="0">
                <a:solidFill>
                  <a:srgbClr val="C00000"/>
                </a:solidFill>
              </a:rPr>
              <a:t>: </a:t>
            </a:r>
            <a:r>
              <a:rPr lang="hr-HR" sz="2200" b="1" dirty="0">
                <a:solidFill>
                  <a:schemeClr val="tx2">
                    <a:lumMod val="75000"/>
                  </a:schemeClr>
                </a:solidFill>
              </a:rPr>
              <a:t>regionalne SWOT radionice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na NUTS II razini – dvije radionice (za svaku NUTS II regiju); cilj radionica je iz sektorskih SWOT analiza proizvesti 2 integrirane SWOT analize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. za Kontinentalnu i Jadransku Hrvatsku </a:t>
            </a:r>
            <a:r>
              <a:rPr lang="hr-HR" sz="2200" i="1" dirty="0">
                <a:solidFill>
                  <a:srgbClr val="C00000"/>
                </a:solidFill>
              </a:rPr>
              <a:t>(vremenski ovisi o donošenju Odluka Vlade RH o uspostavi PV statističkih </a:t>
            </a:r>
            <a:r>
              <a:rPr lang="hr-HR" sz="2200" i="1" dirty="0" smtClean="0">
                <a:solidFill>
                  <a:srgbClr val="C00000"/>
                </a:solidFill>
              </a:rPr>
              <a:t>regija)</a:t>
            </a:r>
          </a:p>
          <a:p>
            <a:pPr marL="571500" indent="-514350" algn="just">
              <a:spcAft>
                <a:spcPts val="600"/>
              </a:spcAft>
              <a:buAutoNum type="romanUcPeriod"/>
            </a:pPr>
            <a:r>
              <a:rPr lang="hr-HR" sz="2200" b="1" dirty="0" smtClean="0">
                <a:solidFill>
                  <a:srgbClr val="C00000"/>
                </a:solidFill>
              </a:rPr>
              <a:t>ciklus</a:t>
            </a:r>
            <a:r>
              <a:rPr lang="hr-HR" sz="2200" b="1" dirty="0">
                <a:solidFill>
                  <a:srgbClr val="C00000"/>
                </a:solidFill>
              </a:rPr>
              <a:t>: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sastanak za izradu </a:t>
            </a:r>
            <a:r>
              <a:rPr lang="hr-HR" sz="2200" b="1" dirty="0">
                <a:solidFill>
                  <a:schemeClr val="tx2">
                    <a:lumMod val="75000"/>
                  </a:schemeClr>
                </a:solidFill>
              </a:rPr>
              <a:t>integrirane SWOT analize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na razini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</a:rPr>
              <a:t>RH</a:t>
            </a:r>
            <a:endParaRPr lang="hr-HR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720080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3. – Strateški ciljevi, prioriteti i mjere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136904" cy="460851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Definiranje strateških ciljeva na razini RH te definiranje regionalnih razvojnih prioriteta i mjera unutar statističkih regija i druge partnerske konzultacije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(siječanj-ožujak 2016.)</a:t>
            </a:r>
          </a:p>
          <a:p>
            <a:pPr algn="just">
              <a:spcBef>
                <a:spcPts val="0"/>
              </a:spcBef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Predviđena dva kruga partnerskih konzultacija:</a:t>
            </a:r>
          </a:p>
          <a:p>
            <a:pPr lvl="1" algn="just"/>
            <a:r>
              <a:rPr lang="hr-HR" sz="1900" i="1" dirty="0" smtClean="0">
                <a:solidFill>
                  <a:srgbClr val="C00000"/>
                </a:solidFill>
              </a:rPr>
              <a:t>Partnerske konzultacije za definiranje strateških ciljeva i razvojnih </a:t>
            </a:r>
            <a:r>
              <a:rPr lang="hr-HR" sz="1900" i="1" dirty="0">
                <a:solidFill>
                  <a:srgbClr val="C00000"/>
                </a:solidFill>
              </a:rPr>
              <a:t>prioriteta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</a:rPr>
              <a:t>(tijekom radionica će se formulirati 3-5 </a:t>
            </a: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strateška cilja regionalnoga razvoja i definirati razvojni prioriteti na razini RH)</a:t>
            </a:r>
          </a:p>
          <a:p>
            <a:pPr lvl="1" algn="just"/>
            <a:r>
              <a:rPr lang="hr-HR" sz="1900" i="1" dirty="0" smtClean="0">
                <a:solidFill>
                  <a:srgbClr val="C00000"/>
                </a:solidFill>
              </a:rPr>
              <a:t>Partnerske konzultacije za utvrđivanje mjera </a:t>
            </a: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(EIZ i MRRFEU će u suradnji s ključnim dionicima kroz niz konzultativnih i operativnih sastanaka pripremiti prijedlog mjera prema definiranim prioritetima uključujući i odgovarajuće indikatore)</a:t>
            </a:r>
          </a:p>
        </p:txBody>
      </p:sp>
    </p:spTree>
    <p:extLst>
      <p:ext uri="{BB962C8B-B14F-4D97-AF65-F5344CB8AC3E}">
        <p14:creationId xmlns:p14="http://schemas.microsoft.com/office/powerpoint/2010/main" val="207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4. – Provedbeni mehanizmi i financijski okvir 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76872"/>
            <a:ext cx="7571184" cy="388843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Identifikacija </a:t>
            </a:r>
            <a:r>
              <a:rPr lang="hr-HR" sz="2400" b="1" dirty="0" smtClean="0">
                <a:solidFill>
                  <a:srgbClr val="C00000"/>
                </a:solidFill>
              </a:rPr>
              <a:t>provedbenih mehanizama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SRR te izrada </a:t>
            </a:r>
            <a:r>
              <a:rPr lang="hr-HR" sz="2400" b="1" dirty="0" smtClean="0">
                <a:solidFill>
                  <a:srgbClr val="C00000"/>
                </a:solidFill>
              </a:rPr>
              <a:t>financijskog okvira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za provedbu razvojnih mjera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(travanj - sredina svibnja 2016.)</a:t>
            </a:r>
          </a:p>
          <a:p>
            <a:pPr algn="just"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Izrada prijedloga institucionalnoga okvira provedbe, identifikacija odgovornih tijela te definiranje provedbenih mehanizama SRR</a:t>
            </a:r>
          </a:p>
          <a:p>
            <a:pPr algn="just"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Izrada prijedloga sustava za praćenje i vrednovanje provedbe SRR.</a:t>
            </a:r>
          </a:p>
        </p:txBody>
      </p:sp>
    </p:spTree>
    <p:extLst>
      <p:ext uri="{BB962C8B-B14F-4D97-AF65-F5344CB8AC3E}">
        <p14:creationId xmlns:p14="http://schemas.microsoft.com/office/powerpoint/2010/main" val="2876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581528" cy="79208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5. – Završna faza 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3960439"/>
          </a:xfrm>
        </p:spPr>
        <p:txBody>
          <a:bodyPr>
            <a:noAutofit/>
          </a:bodyPr>
          <a:lstStyle/>
          <a:p>
            <a:pPr algn="just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Izrada konačnog izvještaja o utvrđenim regionalnim razvojnim prioritetima i treće partnerske konzultacije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(sredina svibnja -sredina lipnja 2016.)</a:t>
            </a:r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3. partnerske konzultacije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planiraju se održati  na početku ove faze – prezentacija prijedloga regionalnih razvojnih prioriteta te nacrta Konačnog izvještaja koji obuhvaća rezultate druge, treće i četvrte faze Projekta u svrhu prikupljanja završnih komentara i prijedloga.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581528" cy="24482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OSNOVNA ANALIZA</a:t>
            </a:r>
            <a:r>
              <a:rPr lang="hr-HR" b="1" dirty="0">
                <a:solidFill>
                  <a:srgbClr val="C00000"/>
                </a:solidFill>
              </a:rPr>
              <a:t/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/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sz="2200" dirty="0" smtClean="0">
                <a:solidFill>
                  <a:srgbClr val="C00000"/>
                </a:solidFill>
              </a:rPr>
              <a:t>Analitička podloga za izradu Strategije regionalnog razvoja RH i prilozi dostupni su na sljedećoj poveznici: </a:t>
            </a:r>
            <a:br>
              <a:rPr lang="hr-HR" sz="2200" dirty="0" smtClean="0">
                <a:solidFill>
                  <a:srgbClr val="C00000"/>
                </a:solidFill>
              </a:rPr>
            </a:br>
            <a:r>
              <a:rPr lang="hr-HR" sz="2000" i="1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hr-HR" sz="2000" i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hr-HR" sz="2000" i="1" dirty="0" smtClean="0">
                <a:solidFill>
                  <a:srgbClr val="C00000"/>
                </a:solidFill>
                <a:hlinkClick r:id="rId2"/>
              </a:rPr>
              <a:t>razvoj.gov.hr/o-ministarstvu/djelokrug-1939/regionalni-razvoj/razvojne-strategije/111</a:t>
            </a:r>
            <a:r>
              <a:rPr lang="hr-HR" sz="2000" i="1" dirty="0" smtClean="0">
                <a:solidFill>
                  <a:srgbClr val="C00000"/>
                </a:solidFill>
              </a:rPr>
              <a:t> </a:t>
            </a:r>
            <a:endParaRPr lang="hr-HR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chemeClr val="tx2"/>
                </a:solidFill>
              </a:rPr>
              <a:t>Gospodarski razvoj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- odabrani pokazatelji i podaci -</a:t>
            </a:r>
          </a:p>
        </p:txBody>
      </p:sp>
    </p:spTree>
    <p:extLst>
      <p:ext uri="{BB962C8B-B14F-4D97-AF65-F5344CB8AC3E}">
        <p14:creationId xmlns:p14="http://schemas.microsoft.com/office/powerpoint/2010/main" val="16127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Bruto domaći proizvod po stanovniku</a:t>
            </a:r>
            <a:r>
              <a:rPr lang="pl-PL" sz="2400" b="1" dirty="0">
                <a:solidFill>
                  <a:srgbClr val="002060"/>
                </a:solidFill>
              </a:rPr>
              <a:t>, </a:t>
            </a: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>županije Kontinentalne Hrvatske, 2011. u kunama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088276"/>
              </p:ext>
            </p:extLst>
          </p:nvPr>
        </p:nvGraphicFramePr>
        <p:xfrm>
          <a:off x="251520" y="1052736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0016"/>
            <a:ext cx="7581528" cy="50405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Program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733" y="1556792"/>
            <a:ext cx="8568952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10:00-10:15	Pozdrav </a:t>
            </a:r>
            <a:r>
              <a:rPr lang="hr-HR" sz="1600" dirty="0">
                <a:ea typeface="Calibri"/>
                <a:cs typeface="Times New Roman"/>
              </a:rPr>
              <a:t>i predstavljanje programa rada</a:t>
            </a:r>
          </a:p>
          <a:p>
            <a:pPr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10:15-10:30	Prezentacija </a:t>
            </a:r>
            <a:r>
              <a:rPr lang="hr-HR" sz="1600" dirty="0">
                <a:ea typeface="Calibri"/>
                <a:cs typeface="Times New Roman"/>
              </a:rPr>
              <a:t>projekta po fazama</a:t>
            </a:r>
          </a:p>
          <a:p>
            <a:pPr marL="895350" indent="-895350"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10:30-11:00	Prezentacija </a:t>
            </a:r>
            <a:r>
              <a:rPr lang="hr-HR" sz="1600" dirty="0">
                <a:ea typeface="Calibri"/>
                <a:cs typeface="Times New Roman"/>
              </a:rPr>
              <a:t>nalaza analize stanja (Analitičke podloge) s </a:t>
            </a:r>
            <a:r>
              <a:rPr lang="hr-HR" sz="1600" dirty="0" smtClean="0">
                <a:ea typeface="Calibri"/>
                <a:cs typeface="Times New Roman"/>
              </a:rPr>
              <a:t>osvrtom </a:t>
            </a:r>
            <a:r>
              <a:rPr lang="hr-HR" sz="1600" dirty="0">
                <a:ea typeface="Calibri"/>
                <a:cs typeface="Times New Roman"/>
              </a:rPr>
              <a:t>na </a:t>
            </a:r>
            <a:r>
              <a:rPr lang="hr-HR" sz="1600" dirty="0" smtClean="0">
                <a:ea typeface="Calibri"/>
                <a:cs typeface="Times New Roman"/>
              </a:rPr>
              <a:t>			zastupljene </a:t>
            </a:r>
            <a:r>
              <a:rPr lang="hr-HR" sz="1600" dirty="0">
                <a:ea typeface="Calibri"/>
                <a:cs typeface="Times New Roman"/>
              </a:rPr>
              <a:t>županije unutar subregije i osvrt na </a:t>
            </a:r>
            <a:r>
              <a:rPr lang="hr-HR" sz="1600" dirty="0" smtClean="0">
                <a:ea typeface="Calibri"/>
                <a:cs typeface="Times New Roman"/>
              </a:rPr>
              <a:t>specifičnosti</a:t>
            </a:r>
            <a:endParaRPr lang="hr-HR" sz="1600" dirty="0">
              <a:ea typeface="Calibri"/>
              <a:cs typeface="Times New Roman"/>
            </a:endParaRPr>
          </a:p>
          <a:p>
            <a:pPr marL="895350" indent="-895350"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11:00-11:15	Predstavljanje </a:t>
            </a:r>
            <a:r>
              <a:rPr lang="hr-HR" sz="1600" dirty="0">
                <a:ea typeface="Calibri"/>
                <a:cs typeface="Times New Roman"/>
              </a:rPr>
              <a:t>načina rada u grupama za pripremu sektorskih </a:t>
            </a:r>
            <a:r>
              <a:rPr lang="hr-HR" sz="1600" dirty="0" smtClean="0">
                <a:ea typeface="Calibri"/>
                <a:cs typeface="Times New Roman"/>
              </a:rPr>
              <a:t>SWOT 			analiza za </a:t>
            </a:r>
            <a:r>
              <a:rPr lang="hr-HR" sz="1600" dirty="0">
                <a:ea typeface="Calibri"/>
                <a:cs typeface="Times New Roman"/>
              </a:rPr>
              <a:t>četiri razvojna područja/teme: 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ea typeface="Calibri"/>
                <a:cs typeface="Times New Roman"/>
              </a:rPr>
              <a:t>GOSPODARSTVO 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DRUŠTVO</a:t>
            </a:r>
            <a:endParaRPr lang="hr-HR" sz="16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PROSTOR/OKOLIŠ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C00000"/>
                </a:solidFill>
                <a:ea typeface="Calibri"/>
                <a:cs typeface="Times New Roman"/>
              </a:rPr>
              <a:t>RAZVOJNO UPRAVLJANJE/ </a:t>
            </a:r>
            <a:r>
              <a:rPr lang="hr-HR" sz="1600" dirty="0" smtClean="0">
                <a:ea typeface="Calibri"/>
                <a:cs typeface="Times New Roman"/>
              </a:rPr>
              <a:t>INSTITUCIONALNI </a:t>
            </a:r>
            <a:r>
              <a:rPr lang="hr-HR" sz="1600" dirty="0">
                <a:ea typeface="Calibri"/>
                <a:cs typeface="Times New Roman"/>
              </a:rPr>
              <a:t>KAPACITETI</a:t>
            </a:r>
          </a:p>
          <a:p>
            <a:pPr>
              <a:spcAft>
                <a:spcPts val="1000"/>
              </a:spcAft>
            </a:pPr>
            <a:r>
              <a:rPr lang="hr-HR" sz="1600" i="1" dirty="0">
                <a:solidFill>
                  <a:schemeClr val="tx2"/>
                </a:solidFill>
                <a:ea typeface="Calibri"/>
                <a:cs typeface="Times New Roman"/>
              </a:rPr>
              <a:t>11:15-11:30	Odmor (kava, voda, sokovi)</a:t>
            </a:r>
            <a:endParaRPr lang="hr-HR" sz="16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895350" indent="-895350">
              <a:spcAft>
                <a:spcPts val="1000"/>
              </a:spcAft>
            </a:pPr>
            <a:r>
              <a:rPr lang="hr-HR" sz="1600" dirty="0">
                <a:ea typeface="Calibri"/>
                <a:cs typeface="Times New Roman"/>
              </a:rPr>
              <a:t>11:30-13:00	Rad u </a:t>
            </a:r>
            <a:r>
              <a:rPr lang="hr-HR" sz="1600" dirty="0" smtClean="0">
                <a:ea typeface="Calibri"/>
                <a:cs typeface="Times New Roman"/>
              </a:rPr>
              <a:t>grupama – 4 GRUPE</a:t>
            </a:r>
            <a:endParaRPr lang="hr-HR" sz="1600" dirty="0">
              <a:ea typeface="Calibri"/>
              <a:cs typeface="Times New Roman"/>
            </a:endParaRPr>
          </a:p>
          <a:p>
            <a:pPr marL="895350" indent="-895350">
              <a:spcAft>
                <a:spcPts val="1000"/>
              </a:spcAft>
            </a:pPr>
            <a:r>
              <a:rPr lang="hr-HR" sz="1600" i="1" dirty="0" smtClean="0">
                <a:solidFill>
                  <a:schemeClr val="tx2"/>
                </a:solidFill>
                <a:ea typeface="Calibri"/>
                <a:cs typeface="Times New Roman"/>
              </a:rPr>
              <a:t>13:00-13:30</a:t>
            </a:r>
            <a:r>
              <a:rPr lang="hr-HR" sz="1600" i="1" dirty="0">
                <a:solidFill>
                  <a:schemeClr val="tx2"/>
                </a:solidFill>
                <a:ea typeface="Calibri"/>
                <a:cs typeface="Times New Roman"/>
              </a:rPr>
              <a:t>	Odmor </a:t>
            </a:r>
            <a:r>
              <a:rPr lang="hr-HR" sz="1600" i="1" dirty="0" smtClean="0">
                <a:solidFill>
                  <a:schemeClr val="tx2"/>
                </a:solidFill>
                <a:ea typeface="Calibri"/>
                <a:cs typeface="Times New Roman"/>
              </a:rPr>
              <a:t>(ručak)</a:t>
            </a:r>
            <a:endParaRPr lang="hr-HR" sz="16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895350" indent="-895350">
              <a:spcAft>
                <a:spcPts val="1000"/>
              </a:spcAft>
            </a:pPr>
            <a:r>
              <a:rPr lang="hr-HR" sz="1600" dirty="0">
                <a:ea typeface="Calibri"/>
                <a:cs typeface="Times New Roman"/>
              </a:rPr>
              <a:t>13:30-14:30	Prezentacija SWOT tablica i rasprava – plenarno</a:t>
            </a:r>
          </a:p>
          <a:p>
            <a:pPr marL="895350" indent="-895350">
              <a:spcAft>
                <a:spcPts val="1000"/>
              </a:spcAft>
            </a:pPr>
            <a:r>
              <a:rPr lang="hr-HR" sz="1600" dirty="0">
                <a:ea typeface="Calibri"/>
                <a:cs typeface="Times New Roman"/>
              </a:rPr>
              <a:t>14:30-15:00	Zaključak radionice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0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Struktura BDV-a statističke regije </a:t>
            </a: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Kontinentalne </a:t>
            </a:r>
            <a:r>
              <a:rPr lang="hr-HR" sz="2400" b="1" dirty="0">
                <a:solidFill>
                  <a:srgbClr val="002060"/>
                </a:solidFill>
              </a:rPr>
              <a:t>Hrvatske, 2011.</a:t>
            </a:r>
            <a:endParaRPr lang="hr-HR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42376"/>
              </p:ext>
            </p:extLst>
          </p:nvPr>
        </p:nvGraphicFramePr>
        <p:xfrm>
          <a:off x="-6382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4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51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2400" b="1" dirty="0"/>
              <a:t>Županije s </a:t>
            </a:r>
            <a:r>
              <a:rPr lang="hr-HR" sz="2400" b="1" dirty="0">
                <a:solidFill>
                  <a:srgbClr val="C00000"/>
                </a:solidFill>
              </a:rPr>
              <a:t>visokom specijalizacijom </a:t>
            </a:r>
            <a:r>
              <a:rPr lang="hr-HR" sz="2400" b="1" dirty="0"/>
              <a:t>u djelatnostima poljoprivrede, ribarstva i šumarstva, 2008. i 2011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497924"/>
              </p:ext>
            </p:extLst>
          </p:nvPr>
        </p:nvGraphicFramePr>
        <p:xfrm>
          <a:off x="107504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4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Županije s </a:t>
            </a:r>
            <a:r>
              <a:rPr lang="hr-HR" sz="2400" b="1" dirty="0">
                <a:solidFill>
                  <a:srgbClr val="C00000"/>
                </a:solidFill>
              </a:rPr>
              <a:t>visokom specijalizacijom </a:t>
            </a:r>
            <a:r>
              <a:rPr lang="hr-HR" sz="2400" b="1" dirty="0">
                <a:solidFill>
                  <a:srgbClr val="002060"/>
                </a:solidFill>
              </a:rPr>
              <a:t>u djelatnostima prerađivačka industrija, rudarstvo i vađenje te ostale industrije, 2008. i 2011.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3119"/>
              </p:ext>
            </p:extLst>
          </p:nvPr>
        </p:nvGraphicFramePr>
        <p:xfrm>
          <a:off x="107504" y="1268760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Županije s </a:t>
            </a:r>
            <a:r>
              <a:rPr lang="hr-HR" sz="2400" b="1" dirty="0">
                <a:solidFill>
                  <a:srgbClr val="C00000"/>
                </a:solidFill>
              </a:rPr>
              <a:t>visokom specijalizacijom </a:t>
            </a:r>
            <a:r>
              <a:rPr lang="hr-HR" sz="2400" b="1" dirty="0">
                <a:solidFill>
                  <a:srgbClr val="002060"/>
                </a:solidFill>
              </a:rPr>
              <a:t>u djelatnosti građevinarstva, 2008. i 2011.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4342"/>
              </p:ext>
            </p:extLst>
          </p:nvPr>
        </p:nvGraphicFramePr>
        <p:xfrm>
          <a:off x="35496" y="1196752"/>
          <a:ext cx="90730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08012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Udio investicija u BDP-u, </a:t>
            </a:r>
            <a:r>
              <a:rPr lang="hr-HR" sz="2400" b="1" dirty="0" smtClean="0">
                <a:solidFill>
                  <a:srgbClr val="002060"/>
                </a:solidFill>
              </a:rPr>
              <a:t>županije Kontinentalne Hrvatske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752854"/>
              </p:ext>
            </p:extLst>
          </p:nvPr>
        </p:nvGraphicFramePr>
        <p:xfrm>
          <a:off x="107504" y="1124744"/>
          <a:ext cx="9036496" cy="541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7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Rangiranje županija prema konkurentnosti, 2013.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1000" dirty="0" smtClean="0"/>
              <a:t>.</a:t>
            </a:r>
            <a:endParaRPr lang="hr-HR" sz="1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72279187"/>
              </p:ext>
            </p:extLst>
          </p:nvPr>
        </p:nvGraphicFramePr>
        <p:xfrm>
          <a:off x="0" y="980728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76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Broj poduzeća po stanovniku, 2008. i 2013.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463628"/>
              </p:ext>
            </p:extLst>
          </p:nvPr>
        </p:nvGraphicFramePr>
        <p:xfrm>
          <a:off x="0" y="980728"/>
          <a:ext cx="90364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4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Pokrivenost uvoza izvozom u županijama </a:t>
            </a: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Kontinentalne </a:t>
            </a:r>
            <a:r>
              <a:rPr lang="hr-HR" sz="2400" b="1" dirty="0">
                <a:solidFill>
                  <a:srgbClr val="002060"/>
                </a:solidFill>
              </a:rPr>
              <a:t>Hrvatske, 2008. i 2013.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4954"/>
              </p:ext>
            </p:extLst>
          </p:nvPr>
        </p:nvGraphicFramePr>
        <p:xfrm>
          <a:off x="107504" y="1196752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4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Uvoz i izvoz poduzetnika županija </a:t>
            </a: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Kontinentalne </a:t>
            </a:r>
            <a:r>
              <a:rPr lang="hr-HR" sz="2400" b="1" dirty="0">
                <a:solidFill>
                  <a:srgbClr val="002060"/>
                </a:solidFill>
              </a:rPr>
              <a:t>Hrvatske 2013.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4044"/>
              </p:ext>
            </p:extLst>
          </p:nvPr>
        </p:nvGraphicFramePr>
        <p:xfrm>
          <a:off x="179512" y="1052736"/>
          <a:ext cx="89644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0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6973" cy="10527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Izdaci </a:t>
            </a:r>
            <a:r>
              <a:rPr lang="pl-PL" sz="2400" b="1" dirty="0">
                <a:solidFill>
                  <a:srgbClr val="C00000"/>
                </a:solidFill>
              </a:rPr>
              <a:t>za razvoj </a:t>
            </a:r>
            <a:r>
              <a:rPr lang="pl-PL" sz="2400" b="1" dirty="0">
                <a:solidFill>
                  <a:srgbClr val="002060"/>
                </a:solidFill>
              </a:rPr>
              <a:t>po poduzeću (RH=100), 2013.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45934352"/>
              </p:ext>
            </p:extLst>
          </p:nvPr>
        </p:nvGraphicFramePr>
        <p:xfrm>
          <a:off x="251520" y="908720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13576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CILJ POLITIKE REGIONALNOG RAZVOJA </a:t>
            </a:r>
            <a:r>
              <a:rPr lang="hr-HR" sz="2400" b="1" dirty="0" smtClean="0">
                <a:solidFill>
                  <a:schemeClr val="tx2"/>
                </a:solidFill>
              </a:rPr>
              <a:t>RH </a:t>
            </a:r>
            <a:br>
              <a:rPr lang="hr-HR" sz="2400" b="1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(ZRR</a:t>
            </a:r>
            <a:r>
              <a:rPr lang="hr-HR" sz="1400" dirty="0">
                <a:solidFill>
                  <a:schemeClr val="tx2"/>
                </a:solidFill>
              </a:rPr>
              <a:t>, čl.2 NN 147/2014</a:t>
            </a:r>
            <a:r>
              <a:rPr lang="hr-HR" sz="1400" dirty="0" smtClean="0">
                <a:solidFill>
                  <a:schemeClr val="tx2"/>
                </a:solidFill>
              </a:rPr>
              <a:t>)</a:t>
            </a:r>
            <a:endParaRPr lang="hr-HR" sz="1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45365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(1) je pridonijeti </a:t>
            </a:r>
            <a:r>
              <a:rPr lang="hr-HR" sz="2000" b="1" dirty="0">
                <a:solidFill>
                  <a:schemeClr val="tx2"/>
                </a:solidFill>
              </a:rPr>
              <a:t>društveno-gospodarskom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b="1" dirty="0">
                <a:solidFill>
                  <a:schemeClr val="tx2"/>
                </a:solidFill>
              </a:rPr>
              <a:t>razvoju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dirty="0" smtClean="0">
                <a:solidFill>
                  <a:schemeClr val="tx2"/>
                </a:solidFill>
              </a:rPr>
              <a:t>RH, </a:t>
            </a:r>
            <a:r>
              <a:rPr lang="hr-HR" sz="2000" dirty="0">
                <a:solidFill>
                  <a:schemeClr val="tx2"/>
                </a:solidFill>
              </a:rPr>
              <a:t>u skladu s načelima </a:t>
            </a:r>
            <a:r>
              <a:rPr lang="hr-HR" sz="2000" b="1" dirty="0">
                <a:solidFill>
                  <a:schemeClr val="tx2"/>
                </a:solidFill>
              </a:rPr>
              <a:t>održivog razvoja</a:t>
            </a:r>
            <a:r>
              <a:rPr lang="hr-HR" sz="2000" dirty="0">
                <a:solidFill>
                  <a:schemeClr val="tx2"/>
                </a:solidFill>
              </a:rPr>
              <a:t>, stvaranjem uvjeta koji će svim dijelovima zemlje omogućavati </a:t>
            </a:r>
            <a:r>
              <a:rPr lang="hr-HR" sz="2000" b="1" dirty="0">
                <a:solidFill>
                  <a:schemeClr val="tx2"/>
                </a:solidFill>
              </a:rPr>
              <a:t>jačanje konkurentnosti </a:t>
            </a:r>
            <a:r>
              <a:rPr lang="hr-HR" sz="2000" dirty="0">
                <a:solidFill>
                  <a:schemeClr val="tx2"/>
                </a:solidFill>
              </a:rPr>
              <a:t>i </a:t>
            </a:r>
            <a:r>
              <a:rPr lang="hr-HR" sz="2000" b="1" dirty="0">
                <a:solidFill>
                  <a:schemeClr val="tx2"/>
                </a:solidFill>
              </a:rPr>
              <a:t>realizaciju vlastitih razvojnih potencijala</a:t>
            </a:r>
            <a:r>
              <a:rPr lang="hr-HR" sz="20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r-HR" sz="2000" dirty="0">
                <a:solidFill>
                  <a:schemeClr val="tx2"/>
                </a:solidFill>
              </a:rPr>
              <a:t>(2) Radi postizanja navedenog cilja politikom regionalnog razvoja posebno se nastoji osigurati: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-</a:t>
            </a:r>
            <a:r>
              <a:rPr lang="hr-HR" sz="2000" b="1" dirty="0" smtClean="0">
                <a:solidFill>
                  <a:schemeClr val="tx2"/>
                </a:solidFill>
              </a:rPr>
              <a:t> </a:t>
            </a:r>
            <a:r>
              <a:rPr lang="hr-HR" sz="1800" b="1" dirty="0" smtClean="0">
                <a:solidFill>
                  <a:schemeClr val="tx2"/>
                </a:solidFill>
              </a:rPr>
              <a:t>povezanost </a:t>
            </a:r>
            <a:r>
              <a:rPr lang="hr-HR" sz="1800" dirty="0">
                <a:solidFill>
                  <a:srgbClr val="C00000"/>
                </a:solidFill>
              </a:rPr>
              <a:t>lokalnih i regionalnih </a:t>
            </a:r>
            <a:r>
              <a:rPr lang="hr-HR" sz="1800" b="1" dirty="0">
                <a:solidFill>
                  <a:schemeClr val="tx2"/>
                </a:solidFill>
              </a:rPr>
              <a:t>razvojnih potreba s prioritetima </a:t>
            </a:r>
            <a:r>
              <a:rPr lang="hr-HR" sz="1800" dirty="0">
                <a:solidFill>
                  <a:schemeClr val="tx2"/>
                </a:solidFill>
              </a:rPr>
              <a:t>razvoja </a:t>
            </a:r>
            <a:r>
              <a:rPr lang="hr-HR" sz="1800" dirty="0">
                <a:solidFill>
                  <a:srgbClr val="C00000"/>
                </a:solidFill>
              </a:rPr>
              <a:t>središnje razine </a:t>
            </a:r>
            <a:r>
              <a:rPr lang="hr-HR" sz="1800" dirty="0">
                <a:solidFill>
                  <a:schemeClr val="tx2"/>
                </a:solidFill>
              </a:rPr>
              <a:t>te </a:t>
            </a:r>
            <a:r>
              <a:rPr lang="hr-HR" sz="1800" b="1" dirty="0">
                <a:solidFill>
                  <a:schemeClr val="tx2"/>
                </a:solidFill>
              </a:rPr>
              <a:t>ciljevima </a:t>
            </a:r>
            <a:r>
              <a:rPr lang="hr-HR" sz="1800" dirty="0">
                <a:solidFill>
                  <a:srgbClr val="C00000"/>
                </a:solidFill>
              </a:rPr>
              <a:t>kohezijske politike </a:t>
            </a:r>
            <a:r>
              <a:rPr lang="hr-HR" sz="1800" dirty="0" smtClean="0">
                <a:solidFill>
                  <a:srgbClr val="C00000"/>
                </a:solidFill>
              </a:rPr>
              <a:t>EU</a:t>
            </a:r>
            <a:r>
              <a:rPr lang="hr-HR" sz="1800" dirty="0" smtClean="0">
                <a:solidFill>
                  <a:schemeClr val="tx2"/>
                </a:solidFill>
              </a:rPr>
              <a:t>; </a:t>
            </a:r>
            <a:endParaRPr lang="hr-HR" sz="1800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tx2"/>
                </a:solidFill>
              </a:rPr>
              <a:t>- </a:t>
            </a:r>
            <a:r>
              <a:rPr lang="hr-HR" sz="1800" b="1" dirty="0" smtClean="0">
                <a:solidFill>
                  <a:schemeClr val="tx2"/>
                </a:solidFill>
              </a:rPr>
              <a:t>potpora </a:t>
            </a:r>
            <a:r>
              <a:rPr lang="hr-HR" sz="1800" b="1" dirty="0">
                <a:solidFill>
                  <a:schemeClr val="tx2"/>
                </a:solidFill>
              </a:rPr>
              <a:t>slabije razvijenim </a:t>
            </a:r>
            <a:r>
              <a:rPr lang="hr-HR" sz="1800" dirty="0">
                <a:solidFill>
                  <a:schemeClr val="tx2"/>
                </a:solidFill>
              </a:rPr>
              <a:t>područjima za povećanje i optimalno korištenje vlastitog razvojnog potencijala otklanjanjem uzroka razvojnih teškoća;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tx2"/>
                </a:solidFill>
              </a:rPr>
              <a:t>- odgovarajuće </a:t>
            </a:r>
            <a:r>
              <a:rPr lang="hr-HR" sz="1800" b="1" dirty="0">
                <a:solidFill>
                  <a:schemeClr val="tx2"/>
                </a:solidFill>
              </a:rPr>
              <a:t>mjere za ravnomjeran i održiv razvoj </a:t>
            </a:r>
            <a:r>
              <a:rPr lang="hr-HR" sz="1800" dirty="0">
                <a:solidFill>
                  <a:schemeClr val="tx2"/>
                </a:solidFill>
              </a:rPr>
              <a:t>jedinica lokalne i područne (regionalne) samouprave </a:t>
            </a:r>
            <a:r>
              <a:rPr lang="hr-HR" sz="1800" b="1" dirty="0">
                <a:solidFill>
                  <a:schemeClr val="tx2"/>
                </a:solidFill>
              </a:rPr>
              <a:t>u pograničnom području</a:t>
            </a:r>
            <a:r>
              <a:rPr lang="hr-HR" sz="1800" dirty="0">
                <a:solidFill>
                  <a:schemeClr val="tx2"/>
                </a:solidFill>
              </a:rPr>
              <a:t>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tx2"/>
                </a:solidFill>
              </a:rPr>
              <a:t>- poticanje </a:t>
            </a:r>
            <a:r>
              <a:rPr lang="hr-HR" sz="1800" b="1" dirty="0">
                <a:solidFill>
                  <a:schemeClr val="tx2"/>
                </a:solidFill>
              </a:rPr>
              <a:t>teritorijalne suradnje </a:t>
            </a:r>
            <a:r>
              <a:rPr lang="hr-HR" sz="1800" dirty="0">
                <a:solidFill>
                  <a:schemeClr val="tx2"/>
                </a:solidFill>
              </a:rPr>
              <a:t>te </a:t>
            </a:r>
            <a:r>
              <a:rPr lang="hr-HR" sz="1800" b="1" dirty="0">
                <a:solidFill>
                  <a:schemeClr val="tx2"/>
                </a:solidFill>
              </a:rPr>
              <a:t>učinkovito korištenje </a:t>
            </a:r>
            <a:r>
              <a:rPr lang="hr-HR" sz="1800" dirty="0">
                <a:solidFill>
                  <a:schemeClr val="tx2"/>
                </a:solidFill>
              </a:rPr>
              <a:t>sredstva strukturnih i investicijskih </a:t>
            </a:r>
            <a:r>
              <a:rPr lang="hr-HR" sz="1800" b="1" dirty="0">
                <a:solidFill>
                  <a:schemeClr val="tx2"/>
                </a:solidFill>
              </a:rPr>
              <a:t>fondova </a:t>
            </a:r>
            <a:r>
              <a:rPr lang="hr-HR" sz="1800" b="1" dirty="0" smtClean="0">
                <a:solidFill>
                  <a:schemeClr val="tx2"/>
                </a:solidFill>
              </a:rPr>
              <a:t>EU </a:t>
            </a:r>
            <a:r>
              <a:rPr lang="hr-HR" sz="1800" dirty="0">
                <a:solidFill>
                  <a:schemeClr val="tx2"/>
                </a:solidFill>
              </a:rPr>
              <a:t>namijenjenih regionalnom i urbanom razvoju</a:t>
            </a:r>
            <a:r>
              <a:rPr lang="hr-HR" sz="1800" dirty="0" smtClean="0">
                <a:solidFill>
                  <a:schemeClr val="tx2"/>
                </a:solidFill>
              </a:rPr>
              <a:t>.</a:t>
            </a:r>
            <a:endParaRPr lang="hr-H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68052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hr-HR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557545"/>
              </p:ext>
            </p:extLst>
          </p:nvPr>
        </p:nvGraphicFramePr>
        <p:xfrm>
          <a:off x="0" y="1052523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7504" y="1052736"/>
            <a:ext cx="903649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smtClean="0">
                <a:solidFill>
                  <a:srgbClr val="002060"/>
                </a:solidFill>
              </a:rPr>
              <a:t>Stope nezaposlenosti </a:t>
            </a:r>
            <a:r>
              <a:rPr lang="hr-HR" sz="2400" b="1" smtClean="0">
                <a:solidFill>
                  <a:srgbClr val="002060"/>
                </a:solidFill>
              </a:rPr>
              <a:t>(15-64), Popis </a:t>
            </a:r>
            <a:r>
              <a:rPr lang="sv-SE" sz="2400" b="1" smtClean="0">
                <a:solidFill>
                  <a:srgbClr val="002060"/>
                </a:solidFill>
              </a:rPr>
              <a:t>2011.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992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Stope nezaposlenosti </a:t>
            </a:r>
            <a:r>
              <a:rPr lang="hr-HR" sz="2400" b="1" dirty="0">
                <a:solidFill>
                  <a:srgbClr val="C00000"/>
                </a:solidFill>
              </a:rPr>
              <a:t>mladih osoba </a:t>
            </a:r>
            <a:r>
              <a:rPr lang="hr-HR" sz="2400" b="1" dirty="0">
                <a:solidFill>
                  <a:srgbClr val="002060"/>
                </a:solidFill>
              </a:rPr>
              <a:t>(15-24)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11457768"/>
              </p:ext>
            </p:extLst>
          </p:nvPr>
        </p:nvGraphicFramePr>
        <p:xfrm>
          <a:off x="0" y="980728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77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Stope nezaposlenosti </a:t>
            </a:r>
            <a:r>
              <a:rPr lang="hr-HR" sz="2400" b="1" dirty="0">
                <a:solidFill>
                  <a:srgbClr val="C00000"/>
                </a:solidFill>
              </a:rPr>
              <a:t>starijih osoba </a:t>
            </a:r>
            <a:r>
              <a:rPr lang="hr-HR" sz="2400" b="1" dirty="0">
                <a:solidFill>
                  <a:srgbClr val="002060"/>
                </a:solidFill>
              </a:rPr>
              <a:t>(55-64)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52209228"/>
              </p:ext>
            </p:extLst>
          </p:nvPr>
        </p:nvGraphicFramePr>
        <p:xfrm>
          <a:off x="0" y="980728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4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rgbClr val="C00000"/>
                </a:solidFill>
              </a:rPr>
              <a:t>Društveni razvoj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- odabrani pokazatelji i podaci - </a:t>
            </a:r>
          </a:p>
        </p:txBody>
      </p:sp>
    </p:spTree>
    <p:extLst>
      <p:ext uri="{BB962C8B-B14F-4D97-AF65-F5344CB8AC3E}">
        <p14:creationId xmlns:p14="http://schemas.microsoft.com/office/powerpoint/2010/main" val="353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67743" y="1730425"/>
            <a:ext cx="20747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STANOVNIŠTVO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rema 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opisima DZS</a:t>
            </a:r>
            <a:endParaRPr lang="hr-H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0" y="1484784"/>
            <a:ext cx="2267744" cy="3312367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Gustoća stanovništva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Kontinentalna RH</a:t>
            </a:r>
            <a:endParaRPr lang="hr-HR" sz="24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634495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264" y="1556792"/>
            <a:ext cx="2195736" cy="3312367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Indeks starenja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 </a:t>
            </a:r>
            <a:r>
              <a:rPr lang="hr-HR" sz="2400" dirty="0" smtClean="0">
                <a:solidFill>
                  <a:schemeClr val="tx2"/>
                </a:solidFill>
              </a:rPr>
              <a:t>Kontinentalna RH</a:t>
            </a:r>
            <a:endParaRPr lang="hr-HR" sz="24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0" y="1124744"/>
            <a:ext cx="655779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989856"/>
            <a:ext cx="381642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Prirodni prirast stanovništva RH – JLS </a:t>
            </a:r>
            <a:r>
              <a:rPr lang="hr-HR" sz="2400" dirty="0" smtClean="0">
                <a:solidFill>
                  <a:schemeClr val="tx2"/>
                </a:solidFill>
              </a:rPr>
              <a:t>1998.-2013.</a:t>
            </a:r>
            <a:endParaRPr lang="hr-H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8" y="30105"/>
            <a:ext cx="9090362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Struktura nezaposlenih prema razini obrazovanja, prosjek 2008.-2013.</a:t>
            </a:r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" y="1138636"/>
            <a:ext cx="9090362" cy="560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9529"/>
            <a:ext cx="4911228" cy="7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5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79208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Strategija regionalnoga razvoja RH (SRR)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80920" cy="43204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800" dirty="0" smtClean="0">
                <a:solidFill>
                  <a:srgbClr val="002060"/>
                </a:solidFill>
              </a:rPr>
              <a:t>SRR </a:t>
            </a:r>
            <a:r>
              <a:rPr lang="vi-VN" sz="2800" dirty="0" smtClean="0">
                <a:solidFill>
                  <a:srgbClr val="002060"/>
                </a:solidFill>
              </a:rPr>
              <a:t>temeljni </a:t>
            </a:r>
            <a:r>
              <a:rPr lang="vi-VN" sz="2800" dirty="0">
                <a:solidFill>
                  <a:srgbClr val="002060"/>
                </a:solidFill>
              </a:rPr>
              <a:t>je planski dokument politike regionalnoga razvoja kojim </a:t>
            </a:r>
            <a:r>
              <a:rPr lang="vi-VN" sz="2800" dirty="0" smtClean="0">
                <a:solidFill>
                  <a:srgbClr val="002060"/>
                </a:solidFill>
              </a:rPr>
              <a:t>se</a:t>
            </a:r>
            <a:r>
              <a:rPr lang="hr-HR" sz="2800" dirty="0" smtClean="0">
                <a:solidFill>
                  <a:srgbClr val="002060"/>
                </a:solidFill>
              </a:rPr>
              <a:t>:</a:t>
            </a: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utvrđuju </a:t>
            </a:r>
            <a:r>
              <a:rPr lang="vi-VN" sz="2400" dirty="0">
                <a:solidFill>
                  <a:srgbClr val="002060"/>
                </a:solidFill>
              </a:rPr>
              <a:t>ciljevi i prioriteti regionalnog razvoja </a:t>
            </a:r>
            <a:r>
              <a:rPr lang="hr-HR" sz="2400" dirty="0" smtClean="0">
                <a:solidFill>
                  <a:srgbClr val="002060"/>
                </a:solidFill>
              </a:rPr>
              <a:t>RH,</a:t>
            </a:r>
            <a:r>
              <a:rPr lang="vi-VN" sz="2400" dirty="0" smtClean="0">
                <a:solidFill>
                  <a:srgbClr val="002060"/>
                </a:solidFill>
              </a:rPr>
              <a:t> te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način </a:t>
            </a:r>
            <a:r>
              <a:rPr lang="vi-VN" sz="2400" dirty="0">
                <a:solidFill>
                  <a:srgbClr val="002060"/>
                </a:solidFill>
              </a:rPr>
              <a:t>njihova postizanja, 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područja </a:t>
            </a:r>
            <a:r>
              <a:rPr lang="vi-VN" sz="2400" dirty="0">
                <a:solidFill>
                  <a:srgbClr val="002060"/>
                </a:solidFill>
              </a:rPr>
              <a:t>s razvojnim posebnostima, kao i 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međusobni </a:t>
            </a:r>
            <a:r>
              <a:rPr lang="vi-VN" sz="2400" dirty="0">
                <a:solidFill>
                  <a:srgbClr val="002060"/>
                </a:solidFill>
              </a:rPr>
              <a:t>odnos i aktivnosti </a:t>
            </a:r>
            <a:r>
              <a:rPr lang="hr-HR" sz="2400" dirty="0" smtClean="0">
                <a:solidFill>
                  <a:srgbClr val="002060"/>
                </a:solidFill>
              </a:rPr>
              <a:t>TDU </a:t>
            </a:r>
            <a:r>
              <a:rPr lang="vi-VN" sz="2400" dirty="0" smtClean="0">
                <a:solidFill>
                  <a:srgbClr val="002060"/>
                </a:solidFill>
              </a:rPr>
              <a:t>i </a:t>
            </a:r>
            <a:r>
              <a:rPr lang="vi-VN" sz="2400" dirty="0">
                <a:solidFill>
                  <a:srgbClr val="002060"/>
                </a:solidFill>
              </a:rPr>
              <a:t>drugih sudionika regionalnog razvoja uključenih u provedbu </a:t>
            </a:r>
            <a:r>
              <a:rPr lang="vi-VN" sz="2400" dirty="0" smtClean="0">
                <a:solidFill>
                  <a:srgbClr val="002060"/>
                </a:solidFill>
              </a:rPr>
              <a:t>Strategije</a:t>
            </a:r>
            <a:endParaRPr lang="hr-HR" sz="2400" dirty="0" smtClean="0">
              <a:solidFill>
                <a:srgbClr val="00206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Izradom </a:t>
            </a:r>
            <a:r>
              <a:rPr lang="hr-HR" sz="2600" dirty="0">
                <a:solidFill>
                  <a:srgbClr val="C00000"/>
                </a:solidFill>
              </a:rPr>
              <a:t>„Analitičke podloge za izradu Strategije regionalnoga razvoja Republike </a:t>
            </a:r>
            <a:r>
              <a:rPr lang="hr-HR" sz="2600" dirty="0" smtClean="0">
                <a:solidFill>
                  <a:srgbClr val="C00000"/>
                </a:solidFill>
              </a:rPr>
              <a:t>Hrvatske”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započeo je proces izrade SRR za razdoblje do 2020. godine</a:t>
            </a:r>
          </a:p>
          <a:p>
            <a:pPr algn="just">
              <a:spcAft>
                <a:spcPts val="1200"/>
              </a:spcAft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Daljnja izrada SRR podržana je projektom tehničke pomoći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r-HR" sz="2600" b="1" i="1" dirty="0" smtClean="0">
                <a:solidFill>
                  <a:srgbClr val="C00000"/>
                </a:solidFill>
              </a:rPr>
              <a:t>„Definiranje razvojnih prioriteta na razini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r-HR" sz="2600" b="1" i="1" dirty="0" smtClean="0">
                <a:solidFill>
                  <a:srgbClr val="C00000"/>
                </a:solidFill>
              </a:rPr>
              <a:t>statističkih (NUTS II) regija”</a:t>
            </a:r>
          </a:p>
        </p:txBody>
      </p:sp>
    </p:spTree>
    <p:extLst>
      <p:ext uri="{BB962C8B-B14F-4D97-AF65-F5344CB8AC3E}">
        <p14:creationId xmlns:p14="http://schemas.microsoft.com/office/powerpoint/2010/main" val="41398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62" y="3060576"/>
            <a:ext cx="4815534" cy="6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5256584" cy="3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0" y="1196751"/>
            <a:ext cx="8808226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4979"/>
            <a:ext cx="9029294" cy="55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0625"/>
            <a:ext cx="8928992" cy="5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9442"/>
            <a:ext cx="9180512" cy="68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" y="1124745"/>
            <a:ext cx="910052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5"/>
            <a:ext cx="68407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1124744"/>
            <a:ext cx="8928992" cy="5616624"/>
            <a:chOff x="990600" y="1500188"/>
            <a:chExt cx="7162800" cy="4192686"/>
          </a:xfrm>
          <a:solidFill>
            <a:schemeClr val="bg1"/>
          </a:solidFill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00188"/>
              <a:ext cx="7162800" cy="385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3" y="5445224"/>
              <a:ext cx="7153275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917118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chemeClr val="accent3">
                    <a:lumMod val="50000"/>
                  </a:schemeClr>
                </a:solidFill>
              </a:rPr>
              <a:t>Razvoj prostora i okoliša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- odabrani pokazatelji i podaci - </a:t>
            </a:r>
          </a:p>
        </p:txBody>
      </p:sp>
    </p:spTree>
    <p:extLst>
      <p:ext uri="{BB962C8B-B14F-4D97-AF65-F5344CB8AC3E}">
        <p14:creationId xmlns:p14="http://schemas.microsoft.com/office/powerpoint/2010/main" val="353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058901"/>
            <a:ext cx="8568952" cy="353875"/>
          </a:xfrm>
        </p:spPr>
        <p:txBody>
          <a:bodyPr>
            <a:normAutofit fontScale="90000"/>
          </a:bodyPr>
          <a:lstStyle/>
          <a:p>
            <a:pPr algn="r"/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PROMETNA INFRASTRUKTURA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010"/>
            <a:ext cx="8892480" cy="5013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71" y="1173233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prstClr val="black"/>
                </a:solidFill>
              </a:rPr>
              <a:t>Mreža javnih cesta u RH, 2013. </a:t>
            </a:r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34780"/>
            <a:ext cx="914399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prstClr val="black"/>
                </a:solidFill>
              </a:rPr>
              <a:t>Ukupna </a:t>
            </a:r>
            <a:r>
              <a:rPr lang="hr-HR" sz="1400" b="1" dirty="0">
                <a:solidFill>
                  <a:prstClr val="black"/>
                </a:solidFill>
              </a:rPr>
              <a:t>dužina cestovne mreže </a:t>
            </a:r>
            <a:r>
              <a:rPr lang="hr-HR" sz="1400" dirty="0">
                <a:solidFill>
                  <a:prstClr val="black"/>
                </a:solidFill>
              </a:rPr>
              <a:t>u Hrvatskoj </a:t>
            </a:r>
            <a:r>
              <a:rPr lang="hr-HR" sz="1400" dirty="0" smtClean="0">
                <a:solidFill>
                  <a:prstClr val="black"/>
                </a:solidFill>
              </a:rPr>
              <a:t>iznosi </a:t>
            </a:r>
            <a:r>
              <a:rPr lang="hr-HR" sz="1400" b="1" dirty="0" smtClean="0">
                <a:solidFill>
                  <a:prstClr val="black"/>
                </a:solidFill>
              </a:rPr>
              <a:t>26.690 </a:t>
            </a:r>
            <a:r>
              <a:rPr lang="hr-HR" sz="1400" b="1" dirty="0">
                <a:solidFill>
                  <a:prstClr val="black"/>
                </a:solidFill>
              </a:rPr>
              <a:t>km</a:t>
            </a:r>
            <a:r>
              <a:rPr lang="hr-HR" sz="1400" dirty="0">
                <a:solidFill>
                  <a:prstClr val="black"/>
                </a:solidFill>
              </a:rPr>
              <a:t>, od čega se </a:t>
            </a:r>
            <a:r>
              <a:rPr lang="hr-HR" sz="1400" b="1" dirty="0">
                <a:solidFill>
                  <a:prstClr val="black"/>
                </a:solidFill>
              </a:rPr>
              <a:t>15.054 km </a:t>
            </a:r>
            <a:r>
              <a:rPr lang="hr-HR" sz="1400" dirty="0">
                <a:solidFill>
                  <a:prstClr val="black"/>
                </a:solidFill>
              </a:rPr>
              <a:t>cesta nalazi u </a:t>
            </a:r>
            <a:r>
              <a:rPr lang="hr-HR" sz="1400" b="1" dirty="0" smtClean="0">
                <a:solidFill>
                  <a:prstClr val="black"/>
                </a:solidFill>
              </a:rPr>
              <a:t>Kontinentalnoj </a:t>
            </a:r>
            <a:r>
              <a:rPr lang="hr-HR" sz="1400" b="1" dirty="0">
                <a:solidFill>
                  <a:prstClr val="black"/>
                </a:solidFill>
              </a:rPr>
              <a:t>Hrvatskoj</a:t>
            </a:r>
            <a:r>
              <a:rPr lang="hr-HR" sz="1400" dirty="0">
                <a:solidFill>
                  <a:prstClr val="black"/>
                </a:solidFill>
              </a:rPr>
              <a:t>, a 11.642 km u </a:t>
            </a:r>
            <a:r>
              <a:rPr lang="hr-HR" sz="1400" b="1" dirty="0">
                <a:solidFill>
                  <a:prstClr val="black"/>
                </a:solidFill>
              </a:rPr>
              <a:t>Jadranskoj Hrvatskoj</a:t>
            </a:r>
            <a:r>
              <a:rPr lang="hr-HR" sz="1400" dirty="0">
                <a:solidFill>
                  <a:prstClr val="black"/>
                </a:solidFill>
              </a:rPr>
              <a:t>. </a:t>
            </a:r>
            <a:endParaRPr lang="hr-H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920880" cy="1143000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Projekt 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Definiranje razvojnih prioriteta na razini statističkih (NUTS II) regija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992888" cy="4032448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Provodi: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Ekonomski institut, Zagreb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Trajanje: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listopad 2015.- lipanj 2016.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Projektni tim:</a:t>
            </a:r>
          </a:p>
          <a:p>
            <a:pPr lvl="1"/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dr.sc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Marijana Sumpor, voditeljica tima</a:t>
            </a:r>
          </a:p>
          <a:p>
            <a:pPr lvl="1"/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Irena Đokić,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Sandra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Švaljek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Nenad Starc,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sc.Ivana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 Rašić Bakarić i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Ljiljana Božić   </a:t>
            </a:r>
          </a:p>
          <a:p>
            <a:pPr lvl="0" algn="just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</a:rPr>
              <a:t>ilj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</a:rPr>
              <a:t>projekta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je definirati regionalne razvojne prioritete unutar NUTS II regija za potrebe izrade SRR za razdoblje do 2020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" y="0"/>
            <a:ext cx="9138700" cy="8367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Paneuropska prometna </a:t>
            </a:r>
            <a:r>
              <a:rPr lang="hr-HR" sz="2400" b="1" dirty="0" smtClean="0">
                <a:solidFill>
                  <a:srgbClr val="002060"/>
                </a:solidFill>
              </a:rPr>
              <a:t>mreža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119336"/>
            <a:ext cx="896448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Kroz Hrvatsku prolaze m</a:t>
            </a:r>
            <a:r>
              <a:rPr lang="vi-VN" sz="1400" b="1" dirty="0" smtClean="0">
                <a:solidFill>
                  <a:srgbClr val="002060"/>
                </a:solidFill>
              </a:rPr>
              <a:t>eđunarodni </a:t>
            </a:r>
            <a:r>
              <a:rPr lang="vi-VN" sz="1400" b="1" dirty="0">
                <a:solidFill>
                  <a:srgbClr val="002060"/>
                </a:solidFill>
              </a:rPr>
              <a:t>paneuropski prometni </a:t>
            </a:r>
            <a:r>
              <a:rPr lang="vi-VN" sz="1400" b="1" dirty="0" smtClean="0">
                <a:solidFill>
                  <a:srgbClr val="002060"/>
                </a:solidFill>
              </a:rPr>
              <a:t>koridori</a:t>
            </a:r>
            <a:r>
              <a:rPr lang="hr-HR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>
                <a:solidFill>
                  <a:srgbClr val="002060"/>
                </a:solidFill>
              </a:rPr>
              <a:t>Vb, Vc, V i Va </a:t>
            </a:r>
            <a:r>
              <a:rPr lang="hr-HR" sz="1400" b="1" dirty="0" smtClean="0">
                <a:solidFill>
                  <a:srgbClr val="002060"/>
                </a:solidFill>
              </a:rPr>
              <a:t>: </a:t>
            </a:r>
            <a:r>
              <a:rPr lang="vi-VN" sz="1400" b="1" dirty="0" smtClean="0">
                <a:solidFill>
                  <a:srgbClr val="002060"/>
                </a:solidFill>
              </a:rPr>
              <a:t>Ti </a:t>
            </a:r>
            <a:r>
              <a:rPr lang="vi-VN" sz="1400" b="1" dirty="0">
                <a:solidFill>
                  <a:srgbClr val="002060"/>
                </a:solidFill>
              </a:rPr>
              <a:t>su </a:t>
            </a:r>
            <a:r>
              <a:rPr lang="vi-VN" sz="1400" b="1" dirty="0" smtClean="0">
                <a:solidFill>
                  <a:srgbClr val="002060"/>
                </a:solidFill>
              </a:rPr>
              <a:t>koridori</a:t>
            </a:r>
            <a:r>
              <a:rPr lang="hr-HR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 smtClean="0">
                <a:solidFill>
                  <a:srgbClr val="002060"/>
                </a:solidFill>
              </a:rPr>
              <a:t>sastavni </a:t>
            </a:r>
            <a:r>
              <a:rPr lang="vi-VN" sz="1400" b="1" dirty="0">
                <a:solidFill>
                  <a:srgbClr val="002060"/>
                </a:solidFill>
              </a:rPr>
              <a:t>dio TEN-T mreže: </a:t>
            </a:r>
            <a:r>
              <a:rPr lang="vi-VN" sz="1400" b="1" dirty="0" smtClean="0">
                <a:solidFill>
                  <a:srgbClr val="002060"/>
                </a:solidFill>
              </a:rPr>
              <a:t>Vb </a:t>
            </a:r>
            <a:r>
              <a:rPr lang="vi-VN" sz="1400" b="1" dirty="0">
                <a:solidFill>
                  <a:srgbClr val="002060"/>
                </a:solidFill>
              </a:rPr>
              <a:t>(TEN-T Mediteranski koridori), </a:t>
            </a:r>
            <a:r>
              <a:rPr lang="vi-VN" sz="1400" b="1" dirty="0" smtClean="0">
                <a:solidFill>
                  <a:srgbClr val="002060"/>
                </a:solidFill>
              </a:rPr>
              <a:t>Vc </a:t>
            </a:r>
            <a:r>
              <a:rPr lang="vi-VN" sz="1400" b="1" dirty="0">
                <a:solidFill>
                  <a:srgbClr val="002060"/>
                </a:solidFill>
              </a:rPr>
              <a:t>(TEN-T sveobuhvatna mreža), </a:t>
            </a:r>
            <a:r>
              <a:rPr lang="vi-VN" sz="1400" b="1" dirty="0" smtClean="0">
                <a:solidFill>
                  <a:srgbClr val="002060"/>
                </a:solidFill>
              </a:rPr>
              <a:t>X </a:t>
            </a:r>
            <a:r>
              <a:rPr lang="vi-VN" sz="1400" b="1" dirty="0">
                <a:solidFill>
                  <a:srgbClr val="002060"/>
                </a:solidFill>
              </a:rPr>
              <a:t>(TEN-T osnovna mreža) i </a:t>
            </a:r>
            <a:r>
              <a:rPr lang="vi-VN" sz="1400" b="1" dirty="0" smtClean="0">
                <a:solidFill>
                  <a:srgbClr val="002060"/>
                </a:solidFill>
              </a:rPr>
              <a:t>Xa </a:t>
            </a:r>
            <a:r>
              <a:rPr lang="vi-VN" sz="1400" b="1" dirty="0">
                <a:solidFill>
                  <a:srgbClr val="002060"/>
                </a:solidFill>
              </a:rPr>
              <a:t>(TEN-T sveobuhvatna mreža). </a:t>
            </a:r>
            <a:endParaRPr lang="hr-HR" sz="1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58805"/>
            <a:ext cx="8568952" cy="576064"/>
          </a:xfrm>
        </p:spPr>
        <p:txBody>
          <a:bodyPr>
            <a:normAutofit/>
          </a:bodyPr>
          <a:lstStyle/>
          <a:p>
            <a:pPr algn="l"/>
            <a:r>
              <a:rPr lang="hr-HR" sz="1800" b="1" dirty="0" smtClean="0">
                <a:solidFill>
                  <a:srgbClr val="002060"/>
                </a:solidFill>
              </a:rPr>
              <a:t>Duljina cesta prema kategoriji, Kontinentalna Hrvatska i RH, km</a:t>
            </a:r>
            <a:endParaRPr lang="hr-HR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375691"/>
              </p:ext>
            </p:extLst>
          </p:nvPr>
        </p:nvGraphicFramePr>
        <p:xfrm>
          <a:off x="2419" y="1916832"/>
          <a:ext cx="899768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26250" y="5337504"/>
            <a:ext cx="864095" cy="19802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 smtClean="0">
                <a:solidFill>
                  <a:srgbClr val="C00000"/>
                </a:solidFill>
              </a:rPr>
              <a:t>51,2</a:t>
            </a:r>
            <a:r>
              <a:rPr lang="hr-HR" sz="1000" dirty="0" smtClean="0">
                <a:solidFill>
                  <a:srgbClr val="C00000"/>
                </a:solidFill>
              </a:rPr>
              <a:t>%  RH</a:t>
            </a:r>
            <a:endParaRPr lang="hr-HR" sz="1000" dirty="0">
              <a:solidFill>
                <a:srgbClr val="C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03848" y="4905164"/>
            <a:ext cx="504056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b="1" dirty="0" smtClean="0">
                <a:solidFill>
                  <a:srgbClr val="C00000"/>
                </a:solidFill>
              </a:rPr>
              <a:t>49,3%</a:t>
            </a:r>
          </a:p>
          <a:p>
            <a:r>
              <a:rPr lang="hr-HR" sz="1200" b="1" dirty="0" smtClean="0">
                <a:solidFill>
                  <a:srgbClr val="C00000"/>
                </a:solidFill>
              </a:rPr>
              <a:t>RH</a:t>
            </a:r>
            <a:endParaRPr lang="hr-HR" sz="1200" b="1" dirty="0">
              <a:solidFill>
                <a:srgbClr val="C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164288" y="4293096"/>
            <a:ext cx="504056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 smtClean="0">
                <a:solidFill>
                  <a:srgbClr val="C00000"/>
                </a:solidFill>
              </a:rPr>
              <a:t>57,0%</a:t>
            </a:r>
          </a:p>
          <a:p>
            <a:r>
              <a:rPr lang="hr-HR" sz="1000" b="1" dirty="0" smtClean="0">
                <a:solidFill>
                  <a:srgbClr val="C00000"/>
                </a:solidFill>
              </a:rPr>
              <a:t>RH</a:t>
            </a:r>
            <a:endParaRPr lang="hr-HR" sz="10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12914"/>
              </p:ext>
            </p:extLst>
          </p:nvPr>
        </p:nvGraphicFramePr>
        <p:xfrm>
          <a:off x="1035320" y="2060848"/>
          <a:ext cx="35366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3"/>
                <a:gridCol w="1205687"/>
              </a:tblGrid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GUSTOĆA CESTOVNE MREŽE</a:t>
                      </a:r>
                      <a:endParaRPr lang="hr-HR" sz="1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solidFill>
                            <a:srgbClr val="92D050"/>
                          </a:solidFill>
                        </a:rPr>
                        <a:t>Kontinentalna Hrvatska</a:t>
                      </a:r>
                      <a:endParaRPr lang="hr-HR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92D050"/>
                          </a:solidFill>
                        </a:rPr>
                        <a:t>582 m/km2</a:t>
                      </a:r>
                      <a:endParaRPr lang="hr-HR" sz="1400" b="1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solidFill>
                            <a:schemeClr val="accent2"/>
                          </a:solidFill>
                        </a:rPr>
                        <a:t>Republika</a:t>
                      </a:r>
                      <a:r>
                        <a:rPr lang="hr-HR" sz="1400" b="1" baseline="0" dirty="0" smtClean="0">
                          <a:solidFill>
                            <a:schemeClr val="accent2"/>
                          </a:solidFill>
                        </a:rPr>
                        <a:t> Hrvatska</a:t>
                      </a:r>
                      <a:r>
                        <a:rPr lang="hr-HR" sz="14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hr-HR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accent2"/>
                          </a:solidFill>
                        </a:rPr>
                        <a:t>472 m/km2</a:t>
                      </a:r>
                      <a:endParaRPr lang="hr-HR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588224" y="1124744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CESTOVNI PROMET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670724"/>
              </p:ext>
            </p:extLst>
          </p:nvPr>
        </p:nvGraphicFramePr>
        <p:xfrm>
          <a:off x="8886" y="1095391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002060"/>
                </a:solidFill>
              </a:rPr>
              <a:t>Gustoća cestovne mreže (m/km2), 2012.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248172" y="3147626"/>
            <a:ext cx="1778497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dirty="0" smtClean="0">
                <a:solidFill>
                  <a:srgbClr val="FF0000"/>
                </a:solidFill>
              </a:rPr>
              <a:t>RH= 472 m/km2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584113"/>
            <a:ext cx="820891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22265" y="836712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CESTOVNI PROMET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Ukupno kilometara cesta po </a:t>
            </a:r>
            <a:r>
              <a:rPr lang="hr-HR" sz="2400" b="1" dirty="0" smtClean="0">
                <a:solidFill>
                  <a:srgbClr val="002060"/>
                </a:solidFill>
              </a:rPr>
              <a:t>županijama </a:t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Kontinentalne Hrvatske, 2012.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05122"/>
              </p:ext>
            </p:extLst>
          </p:nvPr>
        </p:nvGraphicFramePr>
        <p:xfrm>
          <a:off x="35496" y="1196752"/>
          <a:ext cx="91085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599083" y="755412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CESTOVNI PROMET</a:t>
            </a:r>
            <a:endParaRPr lang="hr-HR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247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</a:rPr>
              <a:t>Ukupno kilometara autocesta, 2012. 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31593"/>
              </p:ext>
            </p:extLst>
          </p:nvPr>
        </p:nvGraphicFramePr>
        <p:xfrm>
          <a:off x="0" y="1556792"/>
          <a:ext cx="90364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36704" y="2094127"/>
            <a:ext cx="2807296" cy="9028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b="1" i="1" dirty="0" smtClean="0">
                <a:solidFill>
                  <a:prstClr val="white">
                    <a:lumMod val="50000"/>
                  </a:prstClr>
                </a:solidFill>
              </a:rPr>
              <a:t>RH= 1 254km</a:t>
            </a:r>
          </a:p>
          <a:p>
            <a:r>
              <a:rPr lang="hr-HR" sz="1350" b="1" i="1" dirty="0" smtClean="0">
                <a:solidFill>
                  <a:prstClr val="white">
                    <a:lumMod val="50000"/>
                  </a:prstClr>
                </a:solidFill>
              </a:rPr>
              <a:t>Kontinentalna Hrvatska = 642 km</a:t>
            </a:r>
          </a:p>
          <a:p>
            <a:r>
              <a:rPr lang="hr-HR" sz="1350" b="1" i="1" dirty="0" smtClean="0">
                <a:solidFill>
                  <a:prstClr val="white">
                    <a:lumMod val="50000"/>
                  </a:prstClr>
                </a:solidFill>
              </a:rPr>
              <a:t>51,2% od RH</a:t>
            </a:r>
            <a:endParaRPr lang="hr-HR" sz="1350" b="1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224" y="1124744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CESTOVNI PROMET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Državne, županijske i lokalne ceste, km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591480"/>
              </p:ext>
            </p:extLst>
          </p:nvPr>
        </p:nvGraphicFramePr>
        <p:xfrm>
          <a:off x="0" y="1309411"/>
          <a:ext cx="9108504" cy="554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732120" y="1124744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CESTOVNI PROMET</a:t>
            </a:r>
            <a:endParaRPr lang="hr-HR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196752"/>
            <a:ext cx="3096344" cy="360040"/>
          </a:xfrm>
        </p:spPr>
        <p:txBody>
          <a:bodyPr>
            <a:normAutofit fontScale="90000"/>
          </a:bodyPr>
          <a:lstStyle/>
          <a:p>
            <a:pPr algn="l"/>
            <a:r>
              <a:rPr lang="hr-H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ŽELJEZNIČKI PROMET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3999" cy="1124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Duljina željezničke pruge, u </a:t>
            </a:r>
            <a:r>
              <a:rPr lang="hr-HR" dirty="0" smtClean="0"/>
              <a:t>km</a:t>
            </a:r>
          </a:p>
          <a:p>
            <a:r>
              <a:rPr lang="hr-HR" dirty="0" smtClean="0"/>
              <a:t>Kontinentalna </a:t>
            </a:r>
            <a:r>
              <a:rPr lang="hr-HR" dirty="0"/>
              <a:t>Hrvatska, 2014. </a:t>
            </a:r>
            <a:r>
              <a:rPr lang="hr-HR" dirty="0" smtClean="0"/>
              <a:t>godina</a:t>
            </a: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419093"/>
              </p:ext>
            </p:extLst>
          </p:nvPr>
        </p:nvGraphicFramePr>
        <p:xfrm>
          <a:off x="179512" y="1772816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10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Mreža željeznica u Republici Hrvatskoj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212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Duljina željezničkih pruga, </a:t>
            </a: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županije </a:t>
            </a:r>
            <a:r>
              <a:rPr lang="hr-HR" sz="2400" b="1" dirty="0">
                <a:solidFill>
                  <a:srgbClr val="002060"/>
                </a:solidFill>
              </a:rPr>
              <a:t>Kontinentalne Hrvatske, km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90000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47656" y="1484784"/>
            <a:ext cx="30963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ŽELJEZNIČKI PROMET</a:t>
            </a:r>
            <a:endParaRPr lang="hr-HR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76064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</a:rPr>
              <a:t>Promet putnika (000) u zračnim lukama, 2014. 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193894"/>
              </p:ext>
            </p:extLst>
          </p:nvPr>
        </p:nvGraphicFramePr>
        <p:xfrm>
          <a:off x="179512" y="1988840"/>
          <a:ext cx="8496944" cy="40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6060614"/>
            <a:ext cx="25922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Kontinentalna Hrvatska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060614"/>
            <a:ext cx="259228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Jadranska Hrvatska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104269"/>
            <a:ext cx="253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ZRAČNI PROMET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576064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Očekivani rezultati Projekta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848872" cy="439248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tvrđen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</a:rPr>
              <a:t>optimaln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e prostorne cjeline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unutar NUTS II regija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Kontinentalna i Jadranska Hrvatska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za utvrđivanje regionalnih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razvojnih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prioriteta;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2) izrađena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SWOT analiza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na razini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RH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za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sve utvrđene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prostorne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cjeline unutar NUTS II regija;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definirani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strateški ciljevi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regionalnog razvoja na razini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RH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4)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definirani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prioriteti i mjere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regionalnoga razvoja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unutar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 N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UTS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regija;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5) identificirani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provedbeni mehanizmi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SRR;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6)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izrađen 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</a:rPr>
              <a:t>financijski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okvir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za provedbu identificiranih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prioriteta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76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Duljina unutarnjih plovnih putova prema kategorijama, u km, 2012.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267418"/>
              </p:ext>
            </p:extLst>
          </p:nvPr>
        </p:nvGraphicFramePr>
        <p:xfrm>
          <a:off x="107504" y="2060848"/>
          <a:ext cx="9036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995936" y="112474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PROMET - UNUTARNJI PLOVNI PUTOVI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07483"/>
              </p:ext>
            </p:extLst>
          </p:nvPr>
        </p:nvGraphicFramePr>
        <p:xfrm>
          <a:off x="179512" y="1772816"/>
          <a:ext cx="871296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016"/>
                <a:gridCol w="4338952"/>
              </a:tblGrid>
              <a:tr h="4248472">
                <a:tc>
                  <a:txBody>
                    <a:bodyPr/>
                    <a:lstStyle/>
                    <a:p>
                      <a:pPr algn="ctr"/>
                      <a:endParaRPr lang="hr-HR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r-HR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Investicije i tekući izdaci u zaštitu okoliša po stanovniku, Kontinentalna</a:t>
                      </a:r>
                      <a:r>
                        <a:rPr lang="hr-HR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Hrvatska i RH, kn</a:t>
                      </a:r>
                      <a:endParaRPr lang="hr-HR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Investicije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tekući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izdaci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zaštitu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okoliša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zaposlenom</a:t>
                      </a:r>
                      <a:r>
                        <a:rPr lang="hr-HR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Kontinentalna</a:t>
                      </a:r>
                      <a:r>
                        <a:rPr lang="hr-HR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Hrvatska i RH, kn</a:t>
                      </a:r>
                      <a:endParaRPr lang="hr-HR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hr-HR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hr-H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97628"/>
              </p:ext>
            </p:extLst>
          </p:nvPr>
        </p:nvGraphicFramePr>
        <p:xfrm>
          <a:off x="251520" y="2636912"/>
          <a:ext cx="4104456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779912" y="130941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ZAŠTITA OKOLIŠA – Investicije i tekući izdaci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748575"/>
              </p:ext>
            </p:extLst>
          </p:nvPr>
        </p:nvGraphicFramePr>
        <p:xfrm>
          <a:off x="4716016" y="2636912"/>
          <a:ext cx="3838575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41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</a:rPr>
              <a:t>Investicije i tekući izdaci u zaštitu okoliša po stanovniku* u </a:t>
            </a:r>
            <a:r>
              <a:rPr lang="pl-PL" sz="2400" b="1" dirty="0" smtClean="0">
                <a:solidFill>
                  <a:srgbClr val="002060"/>
                </a:solidFill>
              </a:rPr>
              <a:t>kunama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827093"/>
              </p:ext>
            </p:extLst>
          </p:nvPr>
        </p:nvGraphicFramePr>
        <p:xfrm>
          <a:off x="0" y="1590674"/>
          <a:ext cx="9108504" cy="526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04048" y="1700809"/>
            <a:ext cx="4139952" cy="5594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b="1" i="1" dirty="0" smtClean="0">
                <a:solidFill>
                  <a:prstClr val="white">
                    <a:lumMod val="50000"/>
                  </a:prstClr>
                </a:solidFill>
              </a:rPr>
              <a:t>RH= 661,4 kn po stanovniku</a:t>
            </a:r>
          </a:p>
          <a:p>
            <a:r>
              <a:rPr lang="hr-HR" sz="1350" b="1" i="1" dirty="0" smtClean="0">
                <a:solidFill>
                  <a:prstClr val="white">
                    <a:lumMod val="50000"/>
                  </a:prstClr>
                </a:solidFill>
              </a:rPr>
              <a:t>Kontinentalna Hrvatska= 725,9 kn po stanovniku</a:t>
            </a:r>
            <a:endParaRPr lang="hr-HR" sz="1350" b="1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936" y="764704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ZAŠTITA OKOLIŠA – Investicije i tekući izdaci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561889"/>
              </p:ext>
            </p:extLst>
          </p:nvPr>
        </p:nvGraphicFramePr>
        <p:xfrm>
          <a:off x="251520" y="2060848"/>
          <a:ext cx="8712968" cy="384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Struktura investicija u zaštitu okoliša 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r>
              <a:rPr lang="pl-PL" sz="2400" b="1" dirty="0" smtClean="0">
                <a:solidFill>
                  <a:srgbClr val="002060"/>
                </a:solidFill>
              </a:rPr>
              <a:t>po </a:t>
            </a:r>
            <a:r>
              <a:rPr lang="pl-PL" sz="2400" b="1" dirty="0">
                <a:solidFill>
                  <a:srgbClr val="002060"/>
                </a:solidFill>
              </a:rPr>
              <a:t>sastavnicama okoliša u RH u 2011</a:t>
            </a:r>
            <a:r>
              <a:rPr lang="pl-PL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30941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ZAŠTITA OKOLIŠA – Investicije 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2700" b="1" dirty="0">
                <a:solidFill>
                  <a:srgbClr val="002060"/>
                </a:solidFill>
              </a:rPr>
              <a:t>Struktura investicija u zaštitu okoliša po sastavnicama okoliša u RH u 2011. godini</a:t>
            </a:r>
            <a:r>
              <a:rPr lang="hr-HR" b="1" dirty="0">
                <a:solidFill>
                  <a:srgbClr val="002060"/>
                </a:solidFill>
              </a:rPr>
              <a:t/>
            </a:r>
            <a:br>
              <a:rPr lang="hr-HR" b="1" dirty="0">
                <a:solidFill>
                  <a:srgbClr val="002060"/>
                </a:solidFill>
              </a:rPr>
            </a:br>
            <a:endParaRPr lang="hr-HR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903440"/>
              </p:ext>
            </p:extLst>
          </p:nvPr>
        </p:nvGraphicFramePr>
        <p:xfrm>
          <a:off x="35496" y="1052736"/>
          <a:ext cx="91085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5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2700" b="1" dirty="0">
                <a:solidFill>
                  <a:srgbClr val="002060"/>
                </a:solidFill>
              </a:rPr>
              <a:t>Struktura investicija u zaštitu okoliša po sastavnicama okoliša u RH u 2011. godini</a:t>
            </a:r>
            <a:r>
              <a:rPr lang="hr-HR" b="1" dirty="0">
                <a:solidFill>
                  <a:srgbClr val="002060"/>
                </a:solidFill>
              </a:rPr>
              <a:t/>
            </a:r>
            <a:br>
              <a:rPr lang="hr-HR" b="1" dirty="0">
                <a:solidFill>
                  <a:srgbClr val="002060"/>
                </a:solidFill>
              </a:rPr>
            </a:br>
            <a:endParaRPr lang="hr-HR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292677"/>
              </p:ext>
            </p:extLst>
          </p:nvPr>
        </p:nvGraphicFramePr>
        <p:xfrm>
          <a:off x="0" y="980728"/>
          <a:ext cx="90364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2700" b="1" dirty="0">
                <a:solidFill>
                  <a:srgbClr val="002060"/>
                </a:solidFill>
              </a:rPr>
              <a:t>Struktura investicija u zaštitu okoliša po sastavnicama okoliša u RH u 2011. godini</a:t>
            </a:r>
            <a:r>
              <a:rPr lang="hr-HR" b="1" dirty="0">
                <a:solidFill>
                  <a:srgbClr val="002060"/>
                </a:solidFill>
              </a:rPr>
              <a:t/>
            </a:r>
            <a:br>
              <a:rPr lang="hr-HR" b="1" dirty="0">
                <a:solidFill>
                  <a:srgbClr val="002060"/>
                </a:solidFill>
              </a:rPr>
            </a:br>
            <a:endParaRPr lang="hr-HR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44924"/>
              </p:ext>
            </p:extLst>
          </p:nvPr>
        </p:nvGraphicFramePr>
        <p:xfrm>
          <a:off x="0" y="908720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65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Prijavljeni neopasni </a:t>
            </a:r>
            <a:r>
              <a:rPr lang="hr-HR" sz="2400" b="1" dirty="0" smtClean="0">
                <a:solidFill>
                  <a:srgbClr val="002060"/>
                </a:solidFill>
              </a:rPr>
              <a:t>i opasni proizvodni </a:t>
            </a:r>
            <a:r>
              <a:rPr lang="hr-HR" sz="2400" b="1" dirty="0">
                <a:solidFill>
                  <a:srgbClr val="002060"/>
                </a:solidFill>
              </a:rPr>
              <a:t>otpad u </a:t>
            </a:r>
            <a:r>
              <a:rPr lang="hr-HR" sz="2400" b="1" dirty="0" smtClean="0">
                <a:solidFill>
                  <a:srgbClr val="002060"/>
                </a:solidFill>
              </a:rPr>
              <a:t>Kontinentalnoj Hrvatskoj i RH 2011. godine, u  tis. tona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19144"/>
              </p:ext>
            </p:extLst>
          </p:nvPr>
        </p:nvGraphicFramePr>
        <p:xfrm>
          <a:off x="179512" y="1743487"/>
          <a:ext cx="8856984" cy="470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716016" y="109715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ZAŠTITA OKOLIŠA – Proizvodni otpad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966036"/>
              </p:ext>
            </p:extLst>
          </p:nvPr>
        </p:nvGraphicFramePr>
        <p:xfrm>
          <a:off x="0" y="0"/>
          <a:ext cx="9144000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36557"/>
              </p:ext>
            </p:extLst>
          </p:nvPr>
        </p:nvGraphicFramePr>
        <p:xfrm>
          <a:off x="0" y="3501008"/>
          <a:ext cx="910850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909386"/>
              </p:ext>
            </p:extLst>
          </p:nvPr>
        </p:nvGraphicFramePr>
        <p:xfrm>
          <a:off x="-20724" y="0"/>
          <a:ext cx="910850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168869"/>
              </p:ext>
            </p:extLst>
          </p:nvPr>
        </p:nvGraphicFramePr>
        <p:xfrm>
          <a:off x="0" y="3501008"/>
          <a:ext cx="914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043608" y="4365104"/>
            <a:ext cx="79928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5935" y="4434934"/>
            <a:ext cx="8947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 dirty="0" smtClean="0">
                <a:solidFill>
                  <a:srgbClr val="FF0000"/>
                </a:solidFill>
              </a:rPr>
              <a:t>RH =90,9</a:t>
            </a:r>
            <a:endParaRPr lang="hr-HR" sz="13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6889" y="836712"/>
            <a:ext cx="851759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544324"/>
            <a:ext cx="10342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 dirty="0" smtClean="0">
                <a:solidFill>
                  <a:srgbClr val="FF0000"/>
                </a:solidFill>
              </a:rPr>
              <a:t>RH = 384,4</a:t>
            </a:r>
            <a:endParaRPr lang="hr-HR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64807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Faze u provedbi Projekta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136904" cy="4608512"/>
          </a:xfrm>
        </p:spPr>
        <p:txBody>
          <a:bodyPr>
            <a:normAutofit fontScale="70000" lnSpcReduction="20000"/>
          </a:bodyPr>
          <a:lstStyle/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</a:t>
            </a:r>
            <a:r>
              <a:rPr lang="hr-HR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vi-VN" sz="29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- Uvodna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faza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 (1 mjesec)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obuhvaćala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pripremne aktivnosti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za provedbu procesa partnerskih konzultacija koje 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se pokreću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u drugoj fazi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projekta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rgbClr val="C00000"/>
                </a:solidFill>
              </a:rPr>
              <a:t>FAZA </a:t>
            </a:r>
            <a:r>
              <a:rPr lang="vi-VN" sz="2900" b="1" dirty="0">
                <a:solidFill>
                  <a:srgbClr val="C00000"/>
                </a:solidFill>
              </a:rPr>
              <a:t>2. </a:t>
            </a:r>
            <a:r>
              <a:rPr lang="vi-VN" sz="2900" dirty="0">
                <a:solidFill>
                  <a:srgbClr val="C00000"/>
                </a:solidFill>
              </a:rPr>
              <a:t>- Izrada SWOT analize na razini </a:t>
            </a:r>
            <a:r>
              <a:rPr lang="vi-VN" sz="2900" dirty="0" smtClean="0">
                <a:solidFill>
                  <a:srgbClr val="C00000"/>
                </a:solidFill>
              </a:rPr>
              <a:t>R</a:t>
            </a:r>
            <a:r>
              <a:rPr lang="hr-HR" sz="2900" dirty="0" smtClean="0">
                <a:solidFill>
                  <a:srgbClr val="C00000"/>
                </a:solidFill>
              </a:rPr>
              <a:t>H</a:t>
            </a:r>
            <a:r>
              <a:rPr lang="vi-VN" sz="2900" dirty="0" smtClean="0">
                <a:solidFill>
                  <a:srgbClr val="C00000"/>
                </a:solidFill>
              </a:rPr>
              <a:t> </a:t>
            </a:r>
            <a:r>
              <a:rPr lang="vi-VN" sz="2900" dirty="0">
                <a:solidFill>
                  <a:srgbClr val="C00000"/>
                </a:solidFill>
              </a:rPr>
              <a:t>te za sve utvrđene prostorne cjeline unutar statističkih regija i prve partnerske konzultacije (1,5 </a:t>
            </a:r>
            <a:r>
              <a:rPr lang="vi-VN" sz="2900" dirty="0" smtClean="0">
                <a:solidFill>
                  <a:srgbClr val="C00000"/>
                </a:solidFill>
              </a:rPr>
              <a:t>mjesec) </a:t>
            </a:r>
            <a:endParaRPr lang="hr-HR" sz="2900" dirty="0" smtClean="0">
              <a:solidFill>
                <a:srgbClr val="C00000"/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 </a:t>
            </a:r>
            <a:r>
              <a:rPr lang="vi-VN" sz="2900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- Definiranje strateških ciljeva na razini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H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te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definiranje regionalnih razvojnih prioriteta i mjera unutar statističkih regija i druge partnerske konzultacije (3 mjeseca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 </a:t>
            </a:r>
            <a:r>
              <a:rPr lang="vi-VN" sz="2900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- Identifikacija provedbenih mehanizama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SRR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te izrada financijskog okvira za provedbu razvojnih mjera (1,5 mjesec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 5</a:t>
            </a:r>
            <a:r>
              <a:rPr lang="hr-HR" sz="29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 Izrada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konačnog izvještaja o utvrđenim regionalnim razvojnim prioritetima i treće partnerske konzultacije (1 mjesec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rgbClr val="7030A0"/>
                </a:solidFill>
              </a:rPr>
              <a:t>Razvojno upravljanje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 - temeljna načela i metode -</a:t>
            </a:r>
          </a:p>
        </p:txBody>
      </p:sp>
    </p:spTree>
    <p:extLst>
      <p:ext uri="{BB962C8B-B14F-4D97-AF65-F5344CB8AC3E}">
        <p14:creationId xmlns:p14="http://schemas.microsoft.com/office/powerpoint/2010/main" val="353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81901"/>
              </p:ext>
            </p:extLst>
          </p:nvPr>
        </p:nvGraphicFramePr>
        <p:xfrm>
          <a:off x="827584" y="1484784"/>
          <a:ext cx="8124080" cy="466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584"/>
                <a:gridCol w="4464496"/>
              </a:tblGrid>
              <a:tr h="1134611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2"/>
                          </a:solidFill>
                          <a:effectLst/>
                        </a:rPr>
                        <a:t>METODE I VJEŠTINE </a:t>
                      </a:r>
                      <a:r>
                        <a:rPr lang="hr-HR" sz="2400" dirty="0" smtClean="0">
                          <a:solidFill>
                            <a:schemeClr val="tx2"/>
                          </a:solidFill>
                          <a:effectLst/>
                        </a:rPr>
                        <a:t>UPRAVLJANJA</a:t>
                      </a:r>
                      <a:endParaRPr lang="hr-H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5295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Planiranje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Organizacija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Koordinacija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Upravljanje ljudskim resursima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Upravljanje financijama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Vodstvo </a:t>
                      </a:r>
                      <a:r>
                        <a:rPr lang="hr-HR" sz="2000" b="0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hr-HR" sz="2000" b="0" dirty="0" err="1">
                          <a:solidFill>
                            <a:srgbClr val="0070C0"/>
                          </a:solidFill>
                          <a:effectLst/>
                        </a:rPr>
                        <a:t>Leadership</a:t>
                      </a:r>
                      <a:r>
                        <a:rPr lang="hr-HR" sz="2000" b="0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Odgovornost, transparentnost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Komunikacija 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i suradnja – otvorenost, </a:t>
                      </a: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tolerancija, sudjelovanje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, usklađivanje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"/>
                        <a:buChar char=""/>
                      </a:pP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Spremnost na </a:t>
                      </a: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interdisciplinarno učenje 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i razmjenu znanja</a:t>
                      </a:r>
                      <a:endParaRPr lang="hr-HR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STRATEŠKO PLANIRANJE 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– </a:t>
            </a:r>
            <a:r>
              <a:rPr lang="pl-PL" sz="2000" dirty="0">
                <a:solidFill>
                  <a:schemeClr val="tx2"/>
                </a:solidFill>
              </a:rPr>
              <a:t>STRATEGIJE, PROGRAMI, PROJEKTI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424936" cy="4392488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000" b="1" dirty="0">
                <a:solidFill>
                  <a:srgbClr val="002060"/>
                </a:solidFill>
              </a:rPr>
              <a:t>Analiza stanja</a:t>
            </a:r>
            <a:r>
              <a:rPr lang="hr-HR" sz="2000" dirty="0">
                <a:solidFill>
                  <a:srgbClr val="002060"/>
                </a:solidFill>
              </a:rPr>
              <a:t> – </a:t>
            </a:r>
            <a:r>
              <a:rPr lang="hr-HR" sz="1600" dirty="0">
                <a:solidFill>
                  <a:srgbClr val="002060"/>
                </a:solidFill>
              </a:rPr>
              <a:t>utvrđuju se razvojni problemi i potrebe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o</a:t>
            </a:r>
            <a:r>
              <a:rPr lang="hr-HR" sz="1600" dirty="0" smtClean="0">
                <a:solidFill>
                  <a:srgbClr val="002060"/>
                </a:solidFill>
              </a:rPr>
              <a:t>brada podataka i informacija - statistička analiza i interpretacija rezultata</a:t>
            </a:r>
          </a:p>
          <a:p>
            <a:pPr lvl="1"/>
            <a:r>
              <a:rPr lang="hr-HR" sz="1600" dirty="0" smtClean="0">
                <a:solidFill>
                  <a:srgbClr val="002060"/>
                </a:solidFill>
              </a:rPr>
              <a:t>kvalitativne metode - </a:t>
            </a:r>
            <a:r>
              <a:rPr lang="hr-HR" sz="1600" dirty="0">
                <a:solidFill>
                  <a:srgbClr val="002060"/>
                </a:solidFill>
              </a:rPr>
              <a:t>SWOT ili </a:t>
            </a:r>
            <a:r>
              <a:rPr lang="hr-HR" sz="1600" dirty="0" smtClean="0">
                <a:solidFill>
                  <a:srgbClr val="002060"/>
                </a:solidFill>
              </a:rPr>
              <a:t>PESTLE, analize problema, dionika</a:t>
            </a:r>
            <a:endParaRPr lang="hr-HR" sz="1600" dirty="0">
              <a:solidFill>
                <a:srgbClr val="002060"/>
              </a:solidFill>
            </a:endParaRPr>
          </a:p>
          <a:p>
            <a:r>
              <a:rPr lang="hr-HR" sz="2000" b="1" dirty="0" smtClean="0">
                <a:solidFill>
                  <a:srgbClr val="002060"/>
                </a:solidFill>
              </a:rPr>
              <a:t>Formulacija </a:t>
            </a:r>
            <a:r>
              <a:rPr lang="hr-HR" sz="2000" b="1" dirty="0">
                <a:solidFill>
                  <a:srgbClr val="002060"/>
                </a:solidFill>
              </a:rPr>
              <a:t>strategije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endParaRPr lang="hr-HR" sz="2000" dirty="0" smtClean="0">
              <a:solidFill>
                <a:srgbClr val="002060"/>
              </a:solidFill>
            </a:endParaRPr>
          </a:p>
          <a:p>
            <a:pPr lvl="1"/>
            <a:r>
              <a:rPr lang="hr-HR" sz="1600" dirty="0" smtClean="0">
                <a:solidFill>
                  <a:srgbClr val="002060"/>
                </a:solidFill>
              </a:rPr>
              <a:t>metoda </a:t>
            </a:r>
            <a:r>
              <a:rPr lang="hr-HR" sz="1600" dirty="0">
                <a:solidFill>
                  <a:srgbClr val="002060"/>
                </a:solidFill>
              </a:rPr>
              <a:t>interventne logike </a:t>
            </a:r>
            <a:r>
              <a:rPr lang="hr-HR" sz="1600" dirty="0" smtClean="0">
                <a:solidFill>
                  <a:srgbClr val="002060"/>
                </a:solidFill>
              </a:rPr>
              <a:t>– hijerarhija problema prema </a:t>
            </a:r>
            <a:r>
              <a:rPr lang="hr-HR" sz="1600" dirty="0" smtClean="0">
                <a:solidFill>
                  <a:srgbClr val="C00000"/>
                </a:solidFill>
              </a:rPr>
              <a:t>uzročno-posljedičnoj logici </a:t>
            </a:r>
            <a:r>
              <a:rPr lang="hr-HR" sz="1600" dirty="0" smtClean="0">
                <a:solidFill>
                  <a:srgbClr val="002060"/>
                </a:solidFill>
              </a:rPr>
              <a:t>i </a:t>
            </a:r>
            <a:r>
              <a:rPr lang="hr-HR" sz="1600" dirty="0">
                <a:solidFill>
                  <a:srgbClr val="002060"/>
                </a:solidFill>
              </a:rPr>
              <a:t>hijerarhija </a:t>
            </a:r>
            <a:r>
              <a:rPr lang="hr-HR" sz="1600" dirty="0" smtClean="0">
                <a:solidFill>
                  <a:srgbClr val="002060"/>
                </a:solidFill>
              </a:rPr>
              <a:t>ciljeva prema </a:t>
            </a:r>
            <a:r>
              <a:rPr lang="hr-HR" sz="1600" dirty="0" smtClean="0">
                <a:solidFill>
                  <a:srgbClr val="C00000"/>
                </a:solidFill>
              </a:rPr>
              <a:t>logici sredstvo-cilj</a:t>
            </a:r>
          </a:p>
          <a:p>
            <a:pPr lvl="1"/>
            <a:r>
              <a:rPr lang="hr-HR" sz="1600" dirty="0" smtClean="0">
                <a:solidFill>
                  <a:srgbClr val="C00000"/>
                </a:solidFill>
              </a:rPr>
              <a:t>formulacija ciljeva, prioriteta, mjera – aktivnosti, programa, projekata</a:t>
            </a:r>
            <a:endParaRPr lang="hr-HR" sz="1600" dirty="0">
              <a:solidFill>
                <a:srgbClr val="C00000"/>
              </a:solidFill>
            </a:endParaRPr>
          </a:p>
          <a:p>
            <a:r>
              <a:rPr lang="hr-HR" sz="2000" b="1" dirty="0" smtClean="0">
                <a:solidFill>
                  <a:srgbClr val="002060"/>
                </a:solidFill>
              </a:rPr>
              <a:t>Financiranje</a:t>
            </a:r>
            <a:r>
              <a:rPr lang="hr-HR" sz="2400" b="1" dirty="0" smtClean="0">
                <a:solidFill>
                  <a:srgbClr val="002060"/>
                </a:solidFill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– određivanje potrebnih i raspoloživih resursa za provedbu </a:t>
            </a:r>
            <a:r>
              <a:rPr lang="hr-HR" sz="1600" dirty="0" smtClean="0">
                <a:solidFill>
                  <a:srgbClr val="002060"/>
                </a:solidFill>
              </a:rPr>
              <a:t>aktivnosti – različiti izvori financiranja razvojnih poduhvata</a:t>
            </a:r>
            <a:endParaRPr lang="hr-HR" sz="1600" dirty="0">
              <a:solidFill>
                <a:srgbClr val="002060"/>
              </a:solidFill>
            </a:endParaRPr>
          </a:p>
          <a:p>
            <a:pPr lvl="0"/>
            <a:r>
              <a:rPr lang="hr-HR" sz="2000" b="1" dirty="0">
                <a:solidFill>
                  <a:srgbClr val="002060"/>
                </a:solidFill>
              </a:rPr>
              <a:t>Provedba i praćenje aktivnosti</a:t>
            </a:r>
            <a:r>
              <a:rPr lang="hr-HR" sz="2000" dirty="0">
                <a:solidFill>
                  <a:srgbClr val="002060"/>
                </a:solidFill>
              </a:rPr>
              <a:t> – </a:t>
            </a:r>
            <a:r>
              <a:rPr lang="hr-HR" sz="1600" dirty="0" smtClean="0">
                <a:solidFill>
                  <a:srgbClr val="002060"/>
                </a:solidFill>
              </a:rPr>
              <a:t>koordinacija aktivnosti, praćenje prema pokazateljima ostvarenja – rezultata, ishoda, učinaka</a:t>
            </a:r>
            <a:endParaRPr lang="hr-HR" sz="1600" dirty="0">
              <a:solidFill>
                <a:srgbClr val="002060"/>
              </a:solidFill>
            </a:endParaRPr>
          </a:p>
          <a:p>
            <a:pPr lvl="0"/>
            <a:r>
              <a:rPr lang="hr-HR" sz="2000" b="1" dirty="0">
                <a:solidFill>
                  <a:srgbClr val="002060"/>
                </a:solidFill>
              </a:rPr>
              <a:t>Vrednovanje</a:t>
            </a:r>
            <a:r>
              <a:rPr lang="hr-HR" sz="2000" dirty="0">
                <a:solidFill>
                  <a:srgbClr val="002060"/>
                </a:solidFill>
              </a:rPr>
              <a:t> – </a:t>
            </a:r>
            <a:r>
              <a:rPr lang="hr-HR" sz="1600" dirty="0" smtClean="0">
                <a:solidFill>
                  <a:srgbClr val="002060"/>
                </a:solidFill>
              </a:rPr>
              <a:t>prethodan procjena </a:t>
            </a:r>
            <a:r>
              <a:rPr lang="hr-HR" sz="1600" dirty="0">
                <a:solidFill>
                  <a:srgbClr val="002060"/>
                </a:solidFill>
              </a:rPr>
              <a:t>kvalitete i provedivosti plana (ex-</a:t>
            </a:r>
            <a:r>
              <a:rPr lang="hr-HR" sz="1600" dirty="0" err="1">
                <a:solidFill>
                  <a:srgbClr val="002060"/>
                </a:solidFill>
              </a:rPr>
              <a:t>ante</a:t>
            </a:r>
            <a:r>
              <a:rPr lang="hr-HR" sz="1600" dirty="0">
                <a:solidFill>
                  <a:srgbClr val="002060"/>
                </a:solidFill>
              </a:rPr>
              <a:t>), tijekom provedbe radi </a:t>
            </a:r>
            <a:r>
              <a:rPr lang="hr-HR" sz="1600" dirty="0" smtClean="0">
                <a:solidFill>
                  <a:srgbClr val="002060"/>
                </a:solidFill>
              </a:rPr>
              <a:t>mogućih prilagodbi </a:t>
            </a:r>
            <a:r>
              <a:rPr lang="hr-HR" sz="1600" dirty="0">
                <a:solidFill>
                  <a:srgbClr val="002060"/>
                </a:solidFill>
              </a:rPr>
              <a:t>plana, te po završetku radi utvrđivanja postignuća </a:t>
            </a:r>
            <a:r>
              <a:rPr lang="hr-HR" sz="1600" dirty="0" smtClean="0">
                <a:solidFill>
                  <a:srgbClr val="002060"/>
                </a:solidFill>
              </a:rPr>
              <a:t>željenih razvojnih učinaka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POSEBNOSTI SUVREMENOG PLANIRANJA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36504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 smtClean="0">
                <a:solidFill>
                  <a:srgbClr val="002060"/>
                </a:solidFill>
              </a:rPr>
              <a:t>Suvremeno </a:t>
            </a:r>
            <a:r>
              <a:rPr lang="hr-HR" sz="2200" dirty="0">
                <a:solidFill>
                  <a:srgbClr val="002060"/>
                </a:solidFill>
              </a:rPr>
              <a:t>planiranje </a:t>
            </a:r>
            <a:r>
              <a:rPr lang="hr-HR" sz="2200" dirty="0" smtClean="0">
                <a:solidFill>
                  <a:srgbClr val="002060"/>
                </a:solidFill>
              </a:rPr>
              <a:t>(</a:t>
            </a:r>
            <a:r>
              <a:rPr lang="hr-HR" sz="2200" i="1" dirty="0" smtClean="0">
                <a:solidFill>
                  <a:srgbClr val="002060"/>
                </a:solidFill>
              </a:rPr>
              <a:t>i dalje integralno, održivo</a:t>
            </a:r>
            <a:r>
              <a:rPr lang="hr-HR" sz="2200" dirty="0" smtClean="0">
                <a:solidFill>
                  <a:srgbClr val="002060"/>
                </a:solidFill>
              </a:rPr>
              <a:t>) razlikuje </a:t>
            </a:r>
            <a:r>
              <a:rPr lang="hr-HR" sz="2200" dirty="0">
                <a:solidFill>
                  <a:srgbClr val="002060"/>
                </a:solidFill>
              </a:rPr>
              <a:t>se od nekadašnjeg </a:t>
            </a:r>
            <a:r>
              <a:rPr lang="hr-HR" sz="2200" dirty="0" smtClean="0">
                <a:solidFill>
                  <a:srgbClr val="002060"/>
                </a:solidFill>
              </a:rPr>
              <a:t>„sveobuhvatnog” </a:t>
            </a:r>
            <a:r>
              <a:rPr lang="hr-HR" sz="2200" dirty="0">
                <a:solidFill>
                  <a:srgbClr val="002060"/>
                </a:solidFill>
              </a:rPr>
              <a:t>planiranja zbog niza </a:t>
            </a:r>
            <a:r>
              <a:rPr lang="hr-HR" sz="2200" dirty="0" smtClean="0">
                <a:solidFill>
                  <a:srgbClr val="002060"/>
                </a:solidFill>
              </a:rPr>
              <a:t>činjenica:</a:t>
            </a:r>
            <a:endParaRPr lang="hr-HR" sz="2200" dirty="0">
              <a:solidFill>
                <a:srgbClr val="002060"/>
              </a:solidFill>
            </a:endParaRPr>
          </a:p>
          <a:p>
            <a:pPr lvl="1"/>
            <a:r>
              <a:rPr lang="hr-HR" sz="1800" dirty="0">
                <a:solidFill>
                  <a:srgbClr val="C00000"/>
                </a:solidFill>
              </a:rPr>
              <a:t>Ciklusi</a:t>
            </a:r>
            <a:r>
              <a:rPr lang="hr-HR" sz="1600" dirty="0">
                <a:solidFill>
                  <a:srgbClr val="C00000"/>
                </a:solidFill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- vremensko ograničenje (nemoguće je provesti sve u jednom planskom </a:t>
            </a:r>
            <a:r>
              <a:rPr lang="hr-HR" sz="1600" dirty="0" smtClean="0">
                <a:solidFill>
                  <a:srgbClr val="002060"/>
                </a:solidFill>
              </a:rPr>
              <a:t>razdoblju </a:t>
            </a:r>
            <a:r>
              <a:rPr lang="hr-HR" sz="1600" i="1" dirty="0" smtClean="0">
                <a:solidFill>
                  <a:srgbClr val="002060"/>
                </a:solidFill>
              </a:rPr>
              <a:t>- EU </a:t>
            </a:r>
            <a:r>
              <a:rPr lang="hr-HR" sz="1600" i="1" dirty="0">
                <a:solidFill>
                  <a:srgbClr val="002060"/>
                </a:solidFill>
              </a:rPr>
              <a:t>programsko razdoblje 7 godina, </a:t>
            </a:r>
            <a:r>
              <a:rPr lang="hr-HR" sz="1600" i="1" dirty="0" smtClean="0">
                <a:solidFill>
                  <a:srgbClr val="002060"/>
                </a:solidFill>
              </a:rPr>
              <a:t>nacionalni </a:t>
            </a:r>
            <a:r>
              <a:rPr lang="hr-HR" sz="1600" i="1" dirty="0">
                <a:solidFill>
                  <a:srgbClr val="002060"/>
                </a:solidFill>
              </a:rPr>
              <a:t>politički ciklusi 4 godine, </a:t>
            </a:r>
            <a:r>
              <a:rPr lang="hr-HR" sz="1600" i="1" dirty="0" smtClean="0">
                <a:solidFill>
                  <a:srgbClr val="002060"/>
                </a:solidFill>
              </a:rPr>
              <a:t>proračunski </a:t>
            </a:r>
            <a:r>
              <a:rPr lang="hr-HR" sz="1600" i="1" dirty="0">
                <a:solidFill>
                  <a:srgbClr val="002060"/>
                </a:solidFill>
              </a:rPr>
              <a:t>plan 3 godine, </a:t>
            </a:r>
            <a:r>
              <a:rPr lang="hr-HR" sz="1600" i="1" dirty="0" smtClean="0">
                <a:solidFill>
                  <a:srgbClr val="002060"/>
                </a:solidFill>
              </a:rPr>
              <a:t>godišnje </a:t>
            </a:r>
            <a:r>
              <a:rPr lang="hr-HR" sz="1600" i="1" dirty="0">
                <a:solidFill>
                  <a:srgbClr val="002060"/>
                </a:solidFill>
              </a:rPr>
              <a:t>planiranje aktivnosti </a:t>
            </a:r>
          </a:p>
          <a:p>
            <a:pPr lvl="1"/>
            <a:r>
              <a:rPr lang="hr-HR" sz="1800" dirty="0">
                <a:solidFill>
                  <a:srgbClr val="C00000"/>
                </a:solidFill>
              </a:rPr>
              <a:t>Oskudni financijski resursi </a:t>
            </a:r>
            <a:r>
              <a:rPr lang="hr-HR" sz="1600" dirty="0">
                <a:solidFill>
                  <a:srgbClr val="002060"/>
                </a:solidFill>
              </a:rPr>
              <a:t>– prioritizacija (rang prvenstva financiranja APP)</a:t>
            </a:r>
          </a:p>
          <a:p>
            <a:pPr lvl="1"/>
            <a:r>
              <a:rPr lang="hr-HR" sz="1800" dirty="0">
                <a:solidFill>
                  <a:srgbClr val="C00000"/>
                </a:solidFill>
              </a:rPr>
              <a:t>Orijentacija na rezultate </a:t>
            </a:r>
            <a:r>
              <a:rPr lang="hr-HR" sz="1600" dirty="0">
                <a:solidFill>
                  <a:srgbClr val="002060"/>
                </a:solidFill>
              </a:rPr>
              <a:t>– „SMART“ </a:t>
            </a:r>
            <a:r>
              <a:rPr lang="hr-HR" sz="1600" dirty="0" smtClean="0">
                <a:solidFill>
                  <a:srgbClr val="002060"/>
                </a:solidFill>
              </a:rPr>
              <a:t>ciljevi (specifični, mjerljivi, </a:t>
            </a:r>
            <a:r>
              <a:rPr lang="hr-HR" sz="1600" dirty="0" err="1" smtClean="0">
                <a:solidFill>
                  <a:srgbClr val="002060"/>
                </a:solidFill>
              </a:rPr>
              <a:t>dostizivi</a:t>
            </a:r>
            <a:r>
              <a:rPr lang="hr-HR" sz="1600" dirty="0" smtClean="0">
                <a:solidFill>
                  <a:srgbClr val="002060"/>
                </a:solidFill>
              </a:rPr>
              <a:t>, realni, vremenski određeni)</a:t>
            </a:r>
            <a:endParaRPr lang="hr-HR" sz="1600" dirty="0">
              <a:solidFill>
                <a:srgbClr val="002060"/>
              </a:solidFill>
            </a:endParaRPr>
          </a:p>
          <a:p>
            <a:pPr lvl="1"/>
            <a:r>
              <a:rPr lang="hr-HR" sz="1800" dirty="0" smtClean="0">
                <a:solidFill>
                  <a:srgbClr val="C00000"/>
                </a:solidFill>
              </a:rPr>
              <a:t>Administrativni i institucionalni </a:t>
            </a:r>
            <a:r>
              <a:rPr lang="hr-HR" sz="1800" dirty="0">
                <a:solidFill>
                  <a:srgbClr val="C00000"/>
                </a:solidFill>
              </a:rPr>
              <a:t>kapaciteti </a:t>
            </a:r>
            <a:r>
              <a:rPr lang="hr-HR" sz="1600" dirty="0">
                <a:solidFill>
                  <a:srgbClr val="002060"/>
                </a:solidFill>
              </a:rPr>
              <a:t>– </a:t>
            </a:r>
            <a:r>
              <a:rPr lang="hr-HR" sz="1600" dirty="0" smtClean="0">
                <a:solidFill>
                  <a:srgbClr val="002060"/>
                </a:solidFill>
              </a:rPr>
              <a:t>vještine</a:t>
            </a:r>
            <a:r>
              <a:rPr lang="hr-HR" sz="1600" dirty="0">
                <a:solidFill>
                  <a:srgbClr val="002060"/>
                </a:solidFill>
              </a:rPr>
              <a:t>, specijalna znanja</a:t>
            </a:r>
          </a:p>
          <a:p>
            <a:pPr lvl="1"/>
            <a:r>
              <a:rPr lang="hr-HR" sz="1800" dirty="0" smtClean="0">
                <a:solidFill>
                  <a:srgbClr val="C00000"/>
                </a:solidFill>
              </a:rPr>
              <a:t>Neprestano izvanredno stanje </a:t>
            </a:r>
            <a:r>
              <a:rPr lang="hr-HR" sz="1600" dirty="0" smtClean="0">
                <a:solidFill>
                  <a:srgbClr val="002060"/>
                </a:solidFill>
              </a:rPr>
              <a:t>– lokalni regionalni učinci globalnih političkih i ekonomskih kriza, elementarne nepogode uslijed klimatski promjena</a:t>
            </a:r>
          </a:p>
          <a:p>
            <a:pPr lvl="0"/>
            <a:r>
              <a:rPr lang="hr-HR" sz="2200" dirty="0">
                <a:solidFill>
                  <a:srgbClr val="C00000"/>
                </a:solidFill>
              </a:rPr>
              <a:t>Načelo partnerstva </a:t>
            </a:r>
            <a:r>
              <a:rPr lang="hr-HR" sz="2200" dirty="0">
                <a:solidFill>
                  <a:srgbClr val="002060"/>
                </a:solidFill>
              </a:rPr>
              <a:t>podrazumijeva sudjelovanje ključnih razvojnih </a:t>
            </a:r>
            <a:r>
              <a:rPr lang="hr-HR" sz="2200" dirty="0" smtClean="0">
                <a:solidFill>
                  <a:srgbClr val="002060"/>
                </a:solidFill>
              </a:rPr>
              <a:t>dionika</a:t>
            </a:r>
            <a:endParaRPr lang="hr-H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RAZVOJNO UPRAVLJANJE „ODOZGO I ODOZDO“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776864" cy="4392488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000" b="1" dirty="0" smtClean="0">
                <a:solidFill>
                  <a:schemeClr val="tx2"/>
                </a:solidFill>
              </a:rPr>
              <a:t>Nacionalna razina </a:t>
            </a:r>
            <a:r>
              <a:rPr lang="hr-HR" sz="2000" b="1" dirty="0">
                <a:solidFill>
                  <a:schemeClr val="tx2"/>
                </a:solidFill>
              </a:rPr>
              <a:t>vlasti </a:t>
            </a:r>
          </a:p>
          <a:p>
            <a:pPr lvl="1"/>
            <a:r>
              <a:rPr lang="hr-HR" sz="2000" dirty="0" smtClean="0">
                <a:solidFill>
                  <a:schemeClr val="tx2"/>
                </a:solidFill>
              </a:rPr>
              <a:t>zakonodavni okvir za javne politike</a:t>
            </a:r>
          </a:p>
          <a:p>
            <a:pPr lvl="1"/>
            <a:r>
              <a:rPr lang="hr-HR" sz="2000" dirty="0" smtClean="0">
                <a:solidFill>
                  <a:schemeClr val="tx2"/>
                </a:solidFill>
              </a:rPr>
              <a:t>razvojna orijentacija, usmjeravanje, uravnoteživanje</a:t>
            </a:r>
          </a:p>
          <a:p>
            <a:pPr lvl="1"/>
            <a:r>
              <a:rPr lang="hr-HR" sz="2000" dirty="0" smtClean="0">
                <a:solidFill>
                  <a:schemeClr val="tx2"/>
                </a:solidFill>
              </a:rPr>
              <a:t>Briga o unutarnjoj i vanjskoj sigurnosti, međunarodni odnosi</a:t>
            </a:r>
          </a:p>
          <a:p>
            <a:pPr lvl="0"/>
            <a:r>
              <a:rPr lang="hr-HR" sz="2000" b="1" dirty="0" smtClean="0">
                <a:solidFill>
                  <a:schemeClr val="tx2"/>
                </a:solidFill>
              </a:rPr>
              <a:t>Regionalna razina </a:t>
            </a:r>
            <a:r>
              <a:rPr lang="hr-HR" sz="2000" b="1" dirty="0">
                <a:solidFill>
                  <a:schemeClr val="tx2"/>
                </a:solidFill>
              </a:rPr>
              <a:t>vlasti </a:t>
            </a: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k</a:t>
            </a:r>
            <a:r>
              <a:rPr lang="hr-HR" sz="2000" dirty="0" smtClean="0">
                <a:solidFill>
                  <a:schemeClr val="tx2"/>
                </a:solidFill>
              </a:rPr>
              <a:t>oordinacija gospodarskog i društvenog razvoja</a:t>
            </a:r>
          </a:p>
          <a:p>
            <a:pPr lvl="0"/>
            <a:r>
              <a:rPr lang="hr-HR" sz="2000" b="1" dirty="0" smtClean="0">
                <a:solidFill>
                  <a:schemeClr val="tx2"/>
                </a:solidFill>
              </a:rPr>
              <a:t>Lokalna razina </a:t>
            </a:r>
            <a:r>
              <a:rPr lang="hr-HR" sz="2000" b="1" dirty="0">
                <a:solidFill>
                  <a:schemeClr val="tx2"/>
                </a:solidFill>
              </a:rPr>
              <a:t>vlasti </a:t>
            </a: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n</a:t>
            </a:r>
            <a:r>
              <a:rPr lang="hr-HR" sz="2000" dirty="0" smtClean="0">
                <a:solidFill>
                  <a:schemeClr val="tx2"/>
                </a:solidFill>
              </a:rPr>
              <a:t>ajizravniji i najbliži građanima – komunalna pitanja</a:t>
            </a:r>
          </a:p>
          <a:p>
            <a:pPr lvl="0"/>
            <a:r>
              <a:rPr lang="hr-HR" sz="2000" dirty="0" smtClean="0">
                <a:solidFill>
                  <a:schemeClr val="tx2"/>
                </a:solidFill>
              </a:rPr>
              <a:t>Pojedinačne nadležnosti </a:t>
            </a:r>
            <a:r>
              <a:rPr lang="hr-HR" sz="2000" dirty="0">
                <a:solidFill>
                  <a:schemeClr val="tx2"/>
                </a:solidFill>
              </a:rPr>
              <a:t>- </a:t>
            </a:r>
            <a:r>
              <a:rPr lang="hr-HR" sz="2000" b="1" i="1" dirty="0">
                <a:solidFill>
                  <a:srgbClr val="C00000"/>
                </a:solidFill>
              </a:rPr>
              <a:t>jasno odvojene? </a:t>
            </a:r>
          </a:p>
          <a:p>
            <a:pPr lvl="0"/>
            <a:r>
              <a:rPr lang="hr-HR" sz="2000" dirty="0">
                <a:solidFill>
                  <a:schemeClr val="tx2"/>
                </a:solidFill>
              </a:rPr>
              <a:t>Zajedničke </a:t>
            </a:r>
            <a:r>
              <a:rPr lang="hr-HR" sz="2000" dirty="0" smtClean="0">
                <a:solidFill>
                  <a:schemeClr val="tx2"/>
                </a:solidFill>
              </a:rPr>
              <a:t>nadležnosti - </a:t>
            </a:r>
            <a:r>
              <a:rPr lang="hr-HR" sz="2000" b="1" i="1" dirty="0">
                <a:solidFill>
                  <a:srgbClr val="C00000"/>
                </a:solidFill>
              </a:rPr>
              <a:t>jasno određene?</a:t>
            </a:r>
          </a:p>
          <a:p>
            <a:pPr lvl="0"/>
            <a:r>
              <a:rPr lang="hr-HR" sz="2000" dirty="0">
                <a:solidFill>
                  <a:schemeClr val="tx2"/>
                </a:solidFill>
              </a:rPr>
              <a:t>Horizontalna pitanja (sve razine) – održivost, socijalna uključenost</a:t>
            </a:r>
          </a:p>
          <a:p>
            <a:pPr algn="just">
              <a:spcAft>
                <a:spcPts val="600"/>
              </a:spcAft>
              <a:buFontTx/>
              <a:buChar char="-"/>
            </a:pPr>
            <a:endParaRPr lang="hr-H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sumpor\Dropbox\02 MRRFEU - 2015\Propisi\70 24.06.2015 Strategija razvoja javne uprave za razdoblje od 2015. do 2020. godine_files\436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" y="1196752"/>
            <a:ext cx="9153498" cy="55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VERTIKALNA KOORDINACIJA RAZVOJNIH AKTIVNOSTI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352928" cy="4536504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>
                <a:solidFill>
                  <a:schemeClr val="tx2"/>
                </a:solidFill>
              </a:rPr>
              <a:t>podjela funkcija prema razinama vlasti – upravljačke strukture slijede administrativno-teritorijalni ustroj (</a:t>
            </a:r>
            <a:r>
              <a:rPr lang="hr-HR" sz="2200" b="1" dirty="0">
                <a:solidFill>
                  <a:schemeClr val="tx2"/>
                </a:solidFill>
              </a:rPr>
              <a:t>MLG tip 1</a:t>
            </a:r>
            <a:r>
              <a:rPr lang="hr-HR" sz="22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Zakon o lokalnoj i područnoj (regionalnoj) samoupravi – navedene funkcije za JLS i </a:t>
            </a:r>
            <a:r>
              <a:rPr lang="hr-HR" sz="2000" dirty="0" smtClean="0">
                <a:solidFill>
                  <a:schemeClr val="tx2"/>
                </a:solidFill>
              </a:rPr>
              <a:t>JP(R)S</a:t>
            </a:r>
            <a:endParaRPr lang="hr-HR" sz="2000" dirty="0">
              <a:solidFill>
                <a:schemeClr val="tx2"/>
              </a:solidFill>
            </a:endParaRP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Različiti zakoni i propisi po resorima </a:t>
            </a:r>
          </a:p>
          <a:p>
            <a:pPr lvl="2"/>
            <a:r>
              <a:rPr lang="hr-HR" sz="1800" dirty="0">
                <a:solidFill>
                  <a:schemeClr val="tx2"/>
                </a:solidFill>
              </a:rPr>
              <a:t>Decentralizirane funkcije – djelomično (npr. zdravstvo, obrazovanje, socijalna skrb, vatrogastvo)</a:t>
            </a:r>
          </a:p>
          <a:p>
            <a:pPr lvl="2"/>
            <a:r>
              <a:rPr lang="hr-HR" sz="1800" dirty="0">
                <a:solidFill>
                  <a:schemeClr val="tx2"/>
                </a:solidFill>
              </a:rPr>
              <a:t>Dekoncentrirane funkcije - Uredi državne uprave, TDU (spuštene ovlasti države na županije i gradove)</a:t>
            </a:r>
          </a:p>
          <a:p>
            <a:pPr lvl="2"/>
            <a:r>
              <a:rPr lang="hr-HR" sz="1800" dirty="0">
                <a:solidFill>
                  <a:schemeClr val="tx2"/>
                </a:solidFill>
              </a:rPr>
              <a:t>Subregionalne funkcije javnih tijela (javna poduzeća), djeluju </a:t>
            </a:r>
            <a:r>
              <a:rPr lang="hr-HR" sz="1800" dirty="0" smtClean="0">
                <a:solidFill>
                  <a:schemeClr val="tx2"/>
                </a:solidFill>
              </a:rPr>
              <a:t>u </a:t>
            </a:r>
            <a:r>
              <a:rPr lang="hr-HR" sz="1800" dirty="0">
                <a:solidFill>
                  <a:schemeClr val="tx2"/>
                </a:solidFill>
              </a:rPr>
              <a:t>suglasju s resornim TDU </a:t>
            </a:r>
            <a:r>
              <a:rPr lang="hr-HR" sz="1800" dirty="0" smtClean="0">
                <a:solidFill>
                  <a:schemeClr val="tx2"/>
                </a:solidFill>
              </a:rPr>
              <a:t>na nacionalnoj razini</a:t>
            </a:r>
            <a:endParaRPr lang="hr-HR" sz="1800" dirty="0">
              <a:solidFill>
                <a:schemeClr val="tx2"/>
              </a:solidFill>
            </a:endParaRPr>
          </a:p>
          <a:p>
            <a:r>
              <a:rPr lang="hr-HR" sz="2200" i="1" dirty="0" smtClean="0">
                <a:solidFill>
                  <a:srgbClr val="C00000"/>
                </a:solidFill>
              </a:rPr>
              <a:t>Jesu li p</a:t>
            </a:r>
            <a:r>
              <a:rPr lang="vi-VN" sz="2200" i="1" dirty="0" smtClean="0">
                <a:solidFill>
                  <a:srgbClr val="C00000"/>
                </a:solidFill>
              </a:rPr>
              <a:t>ojedinačne </a:t>
            </a:r>
            <a:r>
              <a:rPr lang="vi-VN" sz="2200" i="1" dirty="0">
                <a:solidFill>
                  <a:srgbClr val="C00000"/>
                </a:solidFill>
              </a:rPr>
              <a:t>nadležnosti - jasno odvojene? </a:t>
            </a:r>
          </a:p>
          <a:p>
            <a:r>
              <a:rPr lang="hr-HR" sz="2200" i="1" dirty="0" smtClean="0">
                <a:solidFill>
                  <a:srgbClr val="C00000"/>
                </a:solidFill>
              </a:rPr>
              <a:t>Jesu li z</a:t>
            </a:r>
            <a:r>
              <a:rPr lang="vi-VN" sz="2200" i="1" dirty="0" smtClean="0">
                <a:solidFill>
                  <a:srgbClr val="C00000"/>
                </a:solidFill>
              </a:rPr>
              <a:t>ajedničke </a:t>
            </a:r>
            <a:r>
              <a:rPr lang="vi-VN" sz="2200" i="1" dirty="0">
                <a:solidFill>
                  <a:srgbClr val="C00000"/>
                </a:solidFill>
              </a:rPr>
              <a:t>nadležnosti - jasno određene</a:t>
            </a:r>
            <a:r>
              <a:rPr lang="vi-VN" sz="2200" i="1" dirty="0" smtClean="0">
                <a:solidFill>
                  <a:srgbClr val="C00000"/>
                </a:solidFill>
              </a:rPr>
              <a:t>?</a:t>
            </a:r>
            <a:endParaRPr lang="vi-VN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HORIZONTALNA </a:t>
            </a:r>
            <a:r>
              <a:rPr lang="hr-HR" sz="2400" b="1" dirty="0" smtClean="0">
                <a:solidFill>
                  <a:schemeClr val="tx2"/>
                </a:solidFill>
              </a:rPr>
              <a:t>&amp; HORIZONTALNO-VERTIKALNA KOORDINACIJA </a:t>
            </a:r>
            <a:r>
              <a:rPr lang="hr-HR" sz="2400" b="1" dirty="0">
                <a:solidFill>
                  <a:schemeClr val="tx2"/>
                </a:solidFill>
              </a:rPr>
              <a:t>RAZVOJNIH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424936" cy="4464496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>
                <a:solidFill>
                  <a:schemeClr val="tx2"/>
                </a:solidFill>
              </a:rPr>
              <a:t>Posebne jurisdikcije radi funkcionalnog udruživanja (MLG tip 2) </a:t>
            </a:r>
          </a:p>
          <a:p>
            <a:pPr lvl="1"/>
            <a:r>
              <a:rPr lang="hr-HR" sz="1600" dirty="0">
                <a:solidFill>
                  <a:schemeClr val="tx2"/>
                </a:solidFill>
              </a:rPr>
              <a:t>Posebno se utvrđuje način upravljanja – sudjelovanje u provedbi određene javne politike, partnerstvo koje može prelaziti jurisdikcije/granice teritorijalnih jedinica, utvrđuje se način djelovanja za specifični problem javne politike</a:t>
            </a:r>
            <a:r>
              <a:rPr lang="hr-HR" sz="1600" b="1" dirty="0">
                <a:solidFill>
                  <a:schemeClr val="tx2"/>
                </a:solidFill>
              </a:rPr>
              <a:t> </a:t>
            </a:r>
            <a:endParaRPr lang="hr-HR" sz="2400" dirty="0" smtClean="0">
              <a:solidFill>
                <a:schemeClr val="tx2"/>
              </a:solidFill>
            </a:endParaRPr>
          </a:p>
          <a:p>
            <a:pPr lvl="0"/>
            <a:r>
              <a:rPr lang="hr-HR" sz="2200" dirty="0" smtClean="0">
                <a:solidFill>
                  <a:schemeClr val="tx2"/>
                </a:solidFill>
              </a:rPr>
              <a:t>Modeli </a:t>
            </a:r>
            <a:r>
              <a:rPr lang="hr-HR" sz="2200" dirty="0">
                <a:solidFill>
                  <a:schemeClr val="tx2"/>
                </a:solidFill>
              </a:rPr>
              <a:t>međusektorske suradnje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razvojni dionici – javni, privatni, civilno društvo, znanstvena zajednica (</a:t>
            </a:r>
            <a:r>
              <a:rPr lang="hr-HR" sz="1800" dirty="0" err="1">
                <a:solidFill>
                  <a:schemeClr val="tx2"/>
                </a:solidFill>
              </a:rPr>
              <a:t>triple</a:t>
            </a:r>
            <a:r>
              <a:rPr lang="hr-HR" sz="1800" dirty="0">
                <a:solidFill>
                  <a:schemeClr val="tx2"/>
                </a:solidFill>
              </a:rPr>
              <a:t>/</a:t>
            </a:r>
            <a:r>
              <a:rPr lang="hr-HR" sz="1800" dirty="0" err="1">
                <a:solidFill>
                  <a:schemeClr val="tx2"/>
                </a:solidFill>
              </a:rPr>
              <a:t>quadruple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helix</a:t>
            </a:r>
            <a:r>
              <a:rPr lang="hr-HR" sz="1800" dirty="0">
                <a:solidFill>
                  <a:schemeClr val="tx2"/>
                </a:solidFill>
              </a:rPr>
              <a:t> modeli)</a:t>
            </a:r>
          </a:p>
          <a:p>
            <a:pPr lvl="0"/>
            <a:r>
              <a:rPr lang="hr-HR" sz="2200" dirty="0">
                <a:solidFill>
                  <a:schemeClr val="tx2"/>
                </a:solidFill>
              </a:rPr>
              <a:t>Planiranje, priprema projekata i praćenje provedbe</a:t>
            </a:r>
          </a:p>
          <a:p>
            <a:pPr lvl="0"/>
            <a:r>
              <a:rPr lang="hr-HR" sz="2200" dirty="0">
                <a:solidFill>
                  <a:schemeClr val="tx2"/>
                </a:solidFill>
              </a:rPr>
              <a:t>Modaliteti </a:t>
            </a:r>
            <a:r>
              <a:rPr lang="hr-HR" sz="2200" dirty="0" smtClean="0">
                <a:solidFill>
                  <a:schemeClr val="tx2"/>
                </a:solidFill>
              </a:rPr>
              <a:t>„funkcionalne” suradnje </a:t>
            </a:r>
            <a:r>
              <a:rPr lang="hr-HR" sz="2200" dirty="0">
                <a:solidFill>
                  <a:schemeClr val="tx2"/>
                </a:solidFill>
              </a:rPr>
              <a:t>i partnerstva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Međuresorne radne skupine – smjernice, praćenje razvojnih aktivnosti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Partnerska vijeća – Strategija/Program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Projektna partnerstva</a:t>
            </a:r>
            <a:r>
              <a:rPr lang="hr-HR" sz="1800" b="1" dirty="0" smtClean="0">
                <a:solidFill>
                  <a:schemeClr val="tx2"/>
                </a:solidFill>
              </a:rPr>
              <a:t> </a:t>
            </a:r>
            <a:endParaRPr lang="hr-HR" sz="18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endParaRPr lang="hr-H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VODSTVO </a:t>
            </a:r>
            <a:r>
              <a:rPr lang="hr-HR" sz="2400" dirty="0">
                <a:solidFill>
                  <a:schemeClr val="tx2"/>
                </a:solidFill>
              </a:rPr>
              <a:t>(LEADERSHIP)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208912" cy="4680520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>
                <a:solidFill>
                  <a:srgbClr val="002060"/>
                </a:solidFill>
              </a:rPr>
              <a:t>Timski pristup, interdisciplinarnost </a:t>
            </a:r>
            <a:r>
              <a:rPr lang="hr-HR" sz="1800" dirty="0">
                <a:solidFill>
                  <a:srgbClr val="002060"/>
                </a:solidFill>
              </a:rPr>
              <a:t>– ljudi imaju različite prirodne predispozicije (strateg, specijalist, komunikator) – suradnja je dobitna kombinacija!</a:t>
            </a:r>
          </a:p>
          <a:p>
            <a:pPr lvl="0"/>
            <a:r>
              <a:rPr lang="hr-HR" sz="2200" dirty="0">
                <a:solidFill>
                  <a:srgbClr val="002060"/>
                </a:solidFill>
              </a:rPr>
              <a:t>Strateška perspektiva vodstva </a:t>
            </a:r>
            <a:r>
              <a:rPr lang="hr-HR" sz="1800" dirty="0">
                <a:solidFill>
                  <a:srgbClr val="002060"/>
                </a:solidFill>
              </a:rPr>
              <a:t>- istovremeno uže projektno i šire programsko promišljanje</a:t>
            </a:r>
          </a:p>
          <a:p>
            <a:pPr lvl="0"/>
            <a:r>
              <a:rPr lang="hr-HR" sz="2200" dirty="0">
                <a:solidFill>
                  <a:srgbClr val="002060"/>
                </a:solidFill>
              </a:rPr>
              <a:t>Izgradnja povjerenja i spremnost na interdisciplinarnu komunikaciju i suradnju</a:t>
            </a:r>
            <a:r>
              <a:rPr lang="hr-HR" sz="1800" dirty="0">
                <a:solidFill>
                  <a:srgbClr val="002060"/>
                </a:solidFill>
              </a:rPr>
              <a:t> – svaka karika u razvojnom lancu je važna</a:t>
            </a:r>
          </a:p>
          <a:p>
            <a:pPr lvl="0"/>
            <a:r>
              <a:rPr lang="hr-HR" sz="2200" dirty="0">
                <a:solidFill>
                  <a:srgbClr val="002060"/>
                </a:solidFill>
              </a:rPr>
              <a:t>Specifičnost javnog sektora </a:t>
            </a:r>
            <a:r>
              <a:rPr lang="hr-HR" sz="1800" dirty="0">
                <a:solidFill>
                  <a:srgbClr val="002060"/>
                </a:solidFill>
              </a:rPr>
              <a:t>– prepliće se politička i upravljačka dimenzija vodstva (treba paziti kod primjene menadžerskih modela privatnog sektora u javnom sektoru)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rukovodstvo ovisi o političkim ciklusima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vremensko ograničenje u djelovanju (4 godine) 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politički zadan okvir djelovanja (stranačke ideologije</a:t>
            </a:r>
            <a:r>
              <a:rPr lang="hr-HR" sz="1600" dirty="0" smtClean="0">
                <a:solidFill>
                  <a:srgbClr val="002060"/>
                </a:solidFill>
              </a:rPr>
              <a:t>), dužnosnici</a:t>
            </a:r>
            <a:endParaRPr lang="hr-HR" sz="1600" dirty="0">
              <a:solidFill>
                <a:srgbClr val="002060"/>
              </a:solidFill>
            </a:endParaRP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operativna razina - obilježava je stručnosti, </a:t>
            </a:r>
            <a:r>
              <a:rPr lang="hr-HR" sz="1600" dirty="0" smtClean="0">
                <a:solidFill>
                  <a:srgbClr val="002060"/>
                </a:solidFill>
              </a:rPr>
              <a:t>službenici </a:t>
            </a:r>
            <a:r>
              <a:rPr lang="hr-HR" sz="1600" dirty="0">
                <a:solidFill>
                  <a:srgbClr val="002060"/>
                </a:solidFill>
              </a:rPr>
              <a:t>– ne </a:t>
            </a:r>
            <a:r>
              <a:rPr lang="hr-HR" sz="1600" dirty="0" smtClean="0">
                <a:solidFill>
                  <a:srgbClr val="002060"/>
                </a:solidFill>
              </a:rPr>
              <a:t>donose odluke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352928" cy="36724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hr-HR" b="1" dirty="0" smtClean="0">
                <a:solidFill>
                  <a:schemeClr val="tx2"/>
                </a:solidFill>
              </a:rPr>
              <a:t>I</a:t>
            </a:r>
            <a:r>
              <a:rPr lang="hr-HR" b="1" dirty="0">
                <a:solidFill>
                  <a:schemeClr val="tx2"/>
                </a:solidFill>
              </a:rPr>
              <a:t>. ciklus partnerskih konzultacija </a:t>
            </a:r>
            <a:r>
              <a:rPr lang="hr-HR" b="1" dirty="0" smtClean="0">
                <a:solidFill>
                  <a:schemeClr val="tx2"/>
                </a:solidFill>
              </a:rPr>
              <a:t/>
            </a:r>
            <a:br>
              <a:rPr lang="hr-HR" b="1" dirty="0" smtClean="0">
                <a:solidFill>
                  <a:schemeClr val="tx2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SWOT </a:t>
            </a:r>
            <a:r>
              <a:rPr lang="hr-HR" b="1" dirty="0">
                <a:solidFill>
                  <a:srgbClr val="C00000"/>
                </a:solidFill>
              </a:rPr>
              <a:t>RADIONICA</a:t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sz="2700" dirty="0" smtClean="0">
                <a:solidFill>
                  <a:schemeClr val="tx2"/>
                </a:solidFill>
              </a:rPr>
              <a:t>u </a:t>
            </a:r>
            <a:r>
              <a:rPr lang="hr-HR" sz="2700" dirty="0">
                <a:solidFill>
                  <a:schemeClr val="tx2"/>
                </a:solidFill>
              </a:rPr>
              <a:t>Krapini, Rijeci, Šibeniku, Slavonskom Brodu, </a:t>
            </a:r>
            <a:r>
              <a:rPr lang="hr-HR" sz="2700" dirty="0" smtClean="0">
                <a:solidFill>
                  <a:schemeClr val="tx2"/>
                </a:solidFill>
              </a:rPr>
              <a:t>Bjelovaru</a:t>
            </a:r>
            <a:br>
              <a:rPr lang="hr-HR" sz="2700" dirty="0" smtClean="0">
                <a:solidFill>
                  <a:schemeClr val="tx2"/>
                </a:solidFill>
              </a:rPr>
            </a:br>
            <a:r>
              <a:rPr lang="hr-HR" sz="2700" dirty="0" smtClean="0">
                <a:solidFill>
                  <a:schemeClr val="tx2"/>
                </a:solidFill>
              </a:rPr>
              <a:t>11</a:t>
            </a:r>
            <a:r>
              <a:rPr lang="hr-HR" sz="2700" dirty="0">
                <a:solidFill>
                  <a:schemeClr val="tx2"/>
                </a:solidFill>
              </a:rPr>
              <a:t>.- 21. prosinca 2015</a:t>
            </a:r>
            <a:r>
              <a:rPr lang="hr-HR" sz="2700" dirty="0" smtClean="0">
                <a:solidFill>
                  <a:schemeClr val="tx2"/>
                </a:solidFill>
              </a:rPr>
              <a:t>.</a:t>
            </a:r>
            <a:endParaRPr lang="hr-HR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648072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1. - Uvodna faza (završena 15.11.2015.)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8064896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smtClean="0">
                <a:solidFill>
                  <a:schemeClr val="tx2">
                    <a:lumMod val="75000"/>
                  </a:schemeClr>
                </a:solidFill>
              </a:rPr>
              <a:t>Obuhvaćala je:</a:t>
            </a:r>
            <a:endParaRPr lang="hr-HR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a) upoznavanje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postojećeg zakonodavnog 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strateškog okvira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razmatrane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analitičke podloge, studije i strategije drugih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tijela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defTabSz="365125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b) uspostava kontakata s partnerskim institucijama na nacionalnoj razini – održani inicijalni sastanci s ciljem predstavljanja stručnog tima i konzultiranja o planiranom pristupu Projekta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Tijekom 1. faze provedeno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je 9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intervjua (MINPO, MPS, MGIPU i Zavod za prostorni razvoj, MPPI, MZOIP te u MRRFEU s predstavnicima pojedinih uprava). Početkom 2. faze proveden je intervju s predstavnicima MINGO, a u planu je sastanak i s MFIN te nastavak s drugim TDU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 javnim institucijama</a:t>
            </a:r>
          </a:p>
          <a:p>
            <a:pPr marL="0" indent="0" algn="just" defTabSz="365125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c) upoznavanje s planiranim aktivnostima koje mogu predstavljati dopunu ili prepreku za ispunjavanje ugovornih obveza – utvrđen metodološki pristup provedbi projekta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8280920" cy="453650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uz </a:t>
            </a:r>
            <a:r>
              <a:rPr lang="hr-HR" sz="2000" dirty="0">
                <a:solidFill>
                  <a:schemeClr val="tx2"/>
                </a:solidFill>
              </a:rPr>
              <a:t>pomoć SWOT metodologije </a:t>
            </a:r>
            <a:r>
              <a:rPr lang="hr-HR" sz="2000" dirty="0" smtClean="0">
                <a:solidFill>
                  <a:schemeClr val="tx2"/>
                </a:solidFill>
              </a:rPr>
              <a:t>utvrditi </a:t>
            </a:r>
            <a:r>
              <a:rPr lang="hr-HR" sz="2000" dirty="0">
                <a:solidFill>
                  <a:schemeClr val="tx2"/>
                </a:solidFill>
              </a:rPr>
              <a:t>kvalitativne razvojne probleme i potrebe nakon </a:t>
            </a:r>
            <a:r>
              <a:rPr lang="hr-HR" sz="2000" dirty="0" smtClean="0">
                <a:solidFill>
                  <a:schemeClr val="tx2"/>
                </a:solidFill>
              </a:rPr>
              <a:t>provedene osnovne kvantitativne analize</a:t>
            </a:r>
          </a:p>
          <a:p>
            <a:pPr algn="just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 </a:t>
            </a:r>
            <a:r>
              <a:rPr lang="hr-HR" sz="2000" dirty="0">
                <a:solidFill>
                  <a:schemeClr val="tx2"/>
                </a:solidFill>
              </a:rPr>
              <a:t>radnim skupinama </a:t>
            </a:r>
            <a:r>
              <a:rPr lang="hr-HR" sz="2000" dirty="0" smtClean="0">
                <a:solidFill>
                  <a:schemeClr val="tx2"/>
                </a:solidFill>
              </a:rPr>
              <a:t>tematski </a:t>
            </a:r>
            <a:r>
              <a:rPr lang="hr-HR" sz="2000" dirty="0">
                <a:solidFill>
                  <a:schemeClr val="tx2"/>
                </a:solidFill>
              </a:rPr>
              <a:t>raspravljati u područjima </a:t>
            </a:r>
            <a:r>
              <a:rPr lang="hr-HR" sz="2000" i="1" dirty="0">
                <a:solidFill>
                  <a:srgbClr val="002060"/>
                </a:solidFill>
              </a:rPr>
              <a:t>gospodarstva, društva, prostora/okoliša, i razvojnog </a:t>
            </a:r>
            <a:r>
              <a:rPr lang="hr-HR" sz="2000" i="1" dirty="0" smtClean="0">
                <a:solidFill>
                  <a:srgbClr val="002060"/>
                </a:solidFill>
              </a:rPr>
              <a:t>upravljanja o: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600" b="1" i="1" dirty="0" smtClean="0">
                <a:solidFill>
                  <a:srgbClr val="0070C0"/>
                </a:solidFill>
              </a:rPr>
              <a:t>vlastitim regionalnim </a:t>
            </a:r>
            <a:r>
              <a:rPr lang="hr-HR" sz="1600" b="1" i="1" dirty="0">
                <a:solidFill>
                  <a:srgbClr val="0070C0"/>
                </a:solidFill>
              </a:rPr>
              <a:t>razvojnim snagama i slabostima</a:t>
            </a:r>
            <a:r>
              <a:rPr lang="hr-HR" sz="1600" b="1" dirty="0" smtClean="0">
                <a:solidFill>
                  <a:schemeClr val="tx2"/>
                </a:solidFill>
              </a:rPr>
              <a:t>,	SW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b="1" i="1" dirty="0" smtClean="0">
                <a:solidFill>
                  <a:schemeClr val="accent2">
                    <a:lumMod val="75000"/>
                  </a:schemeClr>
                </a:solidFill>
              </a:rPr>
              <a:t>vanjski </a:t>
            </a:r>
            <a:r>
              <a:rPr lang="hr-HR" sz="1600" b="1" i="1" dirty="0">
                <a:solidFill>
                  <a:schemeClr val="accent2">
                    <a:lumMod val="75000"/>
                  </a:schemeClr>
                </a:solidFill>
              </a:rPr>
              <a:t>uvjetovanim prilikama i </a:t>
            </a:r>
            <a:r>
              <a:rPr lang="hr-HR" sz="1600" b="1" i="1" dirty="0" smtClean="0">
                <a:solidFill>
                  <a:schemeClr val="accent2">
                    <a:lumMod val="75000"/>
                  </a:schemeClr>
                </a:solidFill>
              </a:rPr>
              <a:t>prijetnjama</a:t>
            </a:r>
            <a:r>
              <a:rPr lang="hr-HR" sz="1600" b="1" dirty="0" smtClean="0">
                <a:solidFill>
                  <a:schemeClr val="tx2"/>
                </a:solidFill>
              </a:rPr>
              <a:t>. 		</a:t>
            </a:r>
            <a:r>
              <a:rPr lang="hr-HR" sz="1600" b="1" dirty="0" smtClean="0">
                <a:solidFill>
                  <a:srgbClr val="C00000"/>
                </a:solidFill>
              </a:rPr>
              <a:t>OT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rezultati će poslužiti </a:t>
            </a:r>
            <a:r>
              <a:rPr lang="hr-HR" sz="2000" dirty="0">
                <a:solidFill>
                  <a:schemeClr val="tx2"/>
                </a:solidFill>
              </a:rPr>
              <a:t>definiranju razvojnih problema s kojima se </a:t>
            </a:r>
            <a:r>
              <a:rPr lang="hr-HR" sz="2000" dirty="0" smtClean="0">
                <a:solidFill>
                  <a:schemeClr val="tx2"/>
                </a:solidFill>
              </a:rPr>
              <a:t>suočavaju </a:t>
            </a:r>
            <a:r>
              <a:rPr lang="hr-HR" sz="2000" dirty="0">
                <a:solidFill>
                  <a:schemeClr val="tx2"/>
                </a:solidFill>
              </a:rPr>
              <a:t>razvojni dionici na regionalnoj i lokalnoj razini, </a:t>
            </a:r>
            <a:r>
              <a:rPr lang="hr-HR" sz="2000" dirty="0" smtClean="0">
                <a:solidFill>
                  <a:schemeClr val="tx2"/>
                </a:solidFill>
              </a:rPr>
              <a:t>te </a:t>
            </a:r>
            <a:r>
              <a:rPr lang="hr-HR" sz="2000" dirty="0">
                <a:solidFill>
                  <a:schemeClr val="tx2"/>
                </a:solidFill>
              </a:rPr>
              <a:t>identifikaciji razvojnih učinaka javnih politika u spomenutim područjima. </a:t>
            </a:r>
            <a:endParaRPr lang="hr-HR" sz="20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r-HR" sz="2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2000" b="1" i="1" dirty="0" smtClean="0">
                <a:solidFill>
                  <a:srgbClr val="C00000"/>
                </a:solidFill>
              </a:rPr>
              <a:t>Rezultati SWOT analiza </a:t>
            </a:r>
            <a:r>
              <a:rPr lang="hr-HR" sz="2000" b="1" i="1" dirty="0">
                <a:solidFill>
                  <a:srgbClr val="C00000"/>
                </a:solidFill>
              </a:rPr>
              <a:t>će se </a:t>
            </a:r>
            <a:r>
              <a:rPr lang="hr-HR" sz="2000" b="1" i="1" dirty="0" smtClean="0">
                <a:solidFill>
                  <a:srgbClr val="C00000"/>
                </a:solidFill>
              </a:rPr>
              <a:t>objedinjavati </a:t>
            </a:r>
            <a:r>
              <a:rPr lang="hr-HR" sz="2000" b="1" i="1" dirty="0">
                <a:solidFill>
                  <a:srgbClr val="C00000"/>
                </a:solidFill>
              </a:rPr>
              <a:t>na razini NUTS II </a:t>
            </a:r>
            <a:r>
              <a:rPr lang="hr-HR" sz="2000" b="1" i="1" dirty="0" smtClean="0">
                <a:solidFill>
                  <a:srgbClr val="C00000"/>
                </a:solidFill>
              </a:rPr>
              <a:t>i RH</a:t>
            </a:r>
            <a:r>
              <a:rPr lang="hr-HR" sz="2000" b="1" i="1" dirty="0">
                <a:solidFill>
                  <a:srgbClr val="C00000"/>
                </a:solidFill>
              </a:rPr>
              <a:t>.</a:t>
            </a:r>
            <a:endParaRPr lang="hr-H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648072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tx2"/>
                </a:solidFill>
              </a:rPr>
              <a:t>Svrha radionice </a:t>
            </a:r>
          </a:p>
        </p:txBody>
      </p:sp>
    </p:spTree>
    <p:extLst>
      <p:ext uri="{BB962C8B-B14F-4D97-AF65-F5344CB8AC3E}">
        <p14:creationId xmlns:p14="http://schemas.microsoft.com/office/powerpoint/2010/main" val="3685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581528" cy="648072"/>
          </a:xfrm>
        </p:spPr>
        <p:txBody>
          <a:bodyPr>
            <a:noAutofit/>
          </a:bodyPr>
          <a:lstStyle/>
          <a:p>
            <a:pPr marL="0" indent="0"/>
            <a:r>
              <a:rPr lang="hr-HR" sz="3200" b="1" dirty="0">
                <a:solidFill>
                  <a:schemeClr val="tx2"/>
                </a:solidFill>
              </a:rPr>
              <a:t>Cilj </a:t>
            </a:r>
            <a:r>
              <a:rPr lang="hr-HR" sz="3200" b="1" dirty="0" smtClean="0">
                <a:solidFill>
                  <a:schemeClr val="tx2"/>
                </a:solidFill>
              </a:rPr>
              <a:t>radionice</a:t>
            </a:r>
            <a:endParaRPr lang="hr-H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8136904" cy="47525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chemeClr val="tx2"/>
                </a:solidFill>
              </a:rPr>
              <a:t>identificirati </a:t>
            </a:r>
            <a:r>
              <a:rPr lang="hr-HR" sz="2200" dirty="0">
                <a:solidFill>
                  <a:srgbClr val="C00000"/>
                </a:solidFill>
              </a:rPr>
              <a:t>razvojne probleme </a:t>
            </a:r>
            <a:r>
              <a:rPr lang="hr-HR" sz="2200" dirty="0">
                <a:solidFill>
                  <a:schemeClr val="tx2"/>
                </a:solidFill>
              </a:rPr>
              <a:t>uzrokovane </a:t>
            </a:r>
            <a:r>
              <a:rPr lang="hr-HR" sz="2200" dirty="0" smtClean="0">
                <a:solidFill>
                  <a:schemeClr val="tx2"/>
                </a:solidFill>
              </a:rPr>
              <a:t>sektorskim </a:t>
            </a:r>
            <a:r>
              <a:rPr lang="hr-HR" sz="2200" dirty="0">
                <a:solidFill>
                  <a:schemeClr val="tx2"/>
                </a:solidFill>
              </a:rPr>
              <a:t>politikama koje nedovoljno uzimaju u obzir razvojne posebnosti pojedinih područja u Republici Hrvatskoj, i </a:t>
            </a:r>
            <a:r>
              <a:rPr lang="hr-HR" sz="2200" dirty="0" smtClean="0">
                <a:solidFill>
                  <a:srgbClr val="C00000"/>
                </a:solidFill>
              </a:rPr>
              <a:t>razvojne </a:t>
            </a:r>
            <a:r>
              <a:rPr lang="hr-HR" sz="2200" dirty="0">
                <a:solidFill>
                  <a:srgbClr val="C00000"/>
                </a:solidFill>
              </a:rPr>
              <a:t>potrebe </a:t>
            </a:r>
            <a:r>
              <a:rPr lang="hr-HR" sz="2200" dirty="0" smtClean="0">
                <a:solidFill>
                  <a:schemeClr val="tx2"/>
                </a:solidFill>
              </a:rPr>
              <a:t>tih </a:t>
            </a:r>
            <a:r>
              <a:rPr lang="hr-HR" sz="2200" dirty="0">
                <a:solidFill>
                  <a:schemeClr val="tx2"/>
                </a:solidFill>
              </a:rPr>
              <a:t>područja zbog razvojnih specifičnosti (geografija, insularnost, demografija, ekonomsko zaostajanje, povijesno nasljeđe, i dr.). </a:t>
            </a:r>
            <a:endParaRPr lang="hr-HR" sz="22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chemeClr val="tx2"/>
                </a:solidFill>
              </a:rPr>
              <a:t>Na </a:t>
            </a:r>
            <a:r>
              <a:rPr lang="hr-HR" sz="2200" dirty="0">
                <a:solidFill>
                  <a:schemeClr val="tx2"/>
                </a:solidFill>
              </a:rPr>
              <a:t>osnovi nalaza prikupljenih na nivou </a:t>
            </a:r>
            <a:r>
              <a:rPr lang="hr-HR" sz="2200" dirty="0" smtClean="0">
                <a:solidFill>
                  <a:schemeClr val="tx2"/>
                </a:solidFill>
              </a:rPr>
              <a:t>RH pripremit </a:t>
            </a:r>
            <a:r>
              <a:rPr lang="hr-HR" sz="2200" dirty="0">
                <a:solidFill>
                  <a:schemeClr val="tx2"/>
                </a:solidFill>
              </a:rPr>
              <a:t>će se </a:t>
            </a:r>
            <a:r>
              <a:rPr lang="hr-HR" sz="2200" dirty="0" smtClean="0">
                <a:solidFill>
                  <a:schemeClr val="tx2"/>
                </a:solidFill>
              </a:rPr>
              <a:t>SRR RH u </a:t>
            </a:r>
            <a:r>
              <a:rPr lang="hr-HR" sz="2200" dirty="0">
                <a:solidFill>
                  <a:schemeClr val="tx2"/>
                </a:solidFill>
              </a:rPr>
              <a:t>okviru koje će </a:t>
            </a:r>
            <a:r>
              <a:rPr lang="hr-HR" sz="2200" i="1" dirty="0" smtClean="0">
                <a:solidFill>
                  <a:schemeClr val="tx2"/>
                </a:solidFill>
              </a:rPr>
              <a:t>uz poštivanje interventne logike razvojne politike (tj. hijerarhija i uzročno-posljedične veze) </a:t>
            </a:r>
            <a:r>
              <a:rPr lang="hr-HR" sz="2200" dirty="0" smtClean="0">
                <a:solidFill>
                  <a:schemeClr val="tx2"/>
                </a:solidFill>
              </a:rPr>
              <a:t>biti </a:t>
            </a:r>
            <a:r>
              <a:rPr lang="hr-HR" sz="2200" dirty="0">
                <a:solidFill>
                  <a:srgbClr val="C00000"/>
                </a:solidFill>
              </a:rPr>
              <a:t>definirani ciljevi, prioriteti i mjere,</a:t>
            </a:r>
            <a:r>
              <a:rPr lang="hr-HR" sz="2200" dirty="0">
                <a:solidFill>
                  <a:schemeClr val="tx2"/>
                </a:solidFill>
              </a:rPr>
              <a:t> te čijom provedbom će se nastojati doprinijeti rješavanju identificiranih problema i potreba na regionalnoj i lokalnoj razini</a:t>
            </a:r>
            <a:r>
              <a:rPr lang="hr-HR" sz="2200" dirty="0" smtClean="0">
                <a:solidFill>
                  <a:schemeClr val="tx2"/>
                </a:solidFill>
              </a:rPr>
              <a:t>.</a:t>
            </a:r>
            <a:endParaRPr lang="hr-H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80512" cy="6381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Prijedlog strukture sudionika SWOT radionica: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806" t="16385" r="26508" b="5783"/>
          <a:stretch/>
        </p:blipFill>
        <p:spPr bwMode="auto">
          <a:xfrm>
            <a:off x="-2973" y="620688"/>
            <a:ext cx="925252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7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44624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SWOT radionice </a:t>
            </a:r>
            <a:r>
              <a:rPr lang="hr-HR" sz="2400" b="1" dirty="0">
                <a:solidFill>
                  <a:schemeClr val="tx2"/>
                </a:solidFill>
              </a:rPr>
              <a:t>- raspored sudionika po radnim </a:t>
            </a:r>
            <a:r>
              <a:rPr lang="hr-HR" sz="2400" b="1" dirty="0" smtClean="0">
                <a:solidFill>
                  <a:schemeClr val="tx2"/>
                </a:solidFill>
              </a:rPr>
              <a:t>skupinama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189" t="20103" r="22754" b="8142"/>
          <a:stretch/>
        </p:blipFill>
        <p:spPr bwMode="auto">
          <a:xfrm>
            <a:off x="251520" y="620688"/>
            <a:ext cx="885698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87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571184" cy="3312367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Hvala na pažnji!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79208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2.  - SWOT analiza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571184" cy="475252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U tijeku je provedba faze 2. Projekta – </a:t>
            </a:r>
            <a:r>
              <a:rPr lang="hr-HR" sz="1900" b="1" i="1" dirty="0" smtClean="0">
                <a:solidFill>
                  <a:schemeClr val="tx2">
                    <a:lumMod val="75000"/>
                  </a:schemeClr>
                </a:solidFill>
              </a:rPr>
              <a:t>Izrada SWOT analize</a:t>
            </a:r>
            <a:r>
              <a:rPr lang="hr-HR" sz="1900" i="1" dirty="0" smtClean="0">
                <a:solidFill>
                  <a:schemeClr val="tx2">
                    <a:lumMod val="75000"/>
                  </a:schemeClr>
                </a:solidFill>
              </a:rPr>
              <a:t> na razini RH te za sve utvrđene prostorne cjeline unutar statističkih regija i prve partnerske konzultacije</a:t>
            </a:r>
          </a:p>
          <a:p>
            <a:pPr algn="just">
              <a:spcAft>
                <a:spcPts val="1200"/>
              </a:spcAft>
            </a:pPr>
            <a:r>
              <a:rPr lang="hr-HR" sz="1900" b="1" dirty="0" smtClean="0">
                <a:solidFill>
                  <a:schemeClr val="tx2">
                    <a:lumMod val="75000"/>
                  </a:schemeClr>
                </a:solidFill>
              </a:rPr>
              <a:t>Planirane aktivnosti:</a:t>
            </a:r>
          </a:p>
          <a:p>
            <a:pPr marL="457200" lvl="1" indent="0" algn="just">
              <a:spcAft>
                <a:spcPts val="1200"/>
              </a:spcAft>
              <a:buNone/>
            </a:pP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-  Utvrditi optimalne prostorne cjeline unutar NUTS II regija za utvrđivanje razvojnih prioriteta (radni prijedlog 3 prostorne cjeline u okviru Kontinentalne Hrvatske i 2 u okviru Jadranske Hrvatske)</a:t>
            </a:r>
          </a:p>
          <a:p>
            <a:pPr marL="457200" lvl="1" indent="0" algn="just">
              <a:buNone/>
            </a:pP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- Organizirati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</a:rPr>
              <a:t>tri ciklusa partnerskih konzultacija</a:t>
            </a:r>
          </a:p>
          <a:p>
            <a:pPr lvl="1" algn="just">
              <a:spcAft>
                <a:spcPts val="600"/>
              </a:spcAft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6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da RH font - Heading / Body">
      <a:majorFont>
        <a:latin typeface="VladaRHSerif Reg"/>
        <a:ea typeface=""/>
        <a:cs typeface=""/>
      </a:majorFont>
      <a:minorFont>
        <a:latin typeface="VladaRH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da RH font - Heading / Body">
      <a:majorFont>
        <a:latin typeface="VladaRHSerif Reg"/>
        <a:ea typeface=""/>
        <a:cs typeface=""/>
      </a:majorFont>
      <a:minorFont>
        <a:latin typeface="VladaRH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3436</Words>
  <Application>Microsoft Office PowerPoint</Application>
  <PresentationFormat>On-screen Show (4:3)</PresentationFormat>
  <Paragraphs>460</Paragraphs>
  <Slides>84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1_Office Theme</vt:lpstr>
      <vt:lpstr>Izrada Strategije regionalnog razvoja Republike Hrvatske  - Projekt: Definiranje razvojnih prioriteta na razini statističkih (NUTS II) regija –   Faza 2 – SWOT analiza KONTINENTALNA HRVATSKA</vt:lpstr>
      <vt:lpstr>Program</vt:lpstr>
      <vt:lpstr>CILJ POLITIKE REGIONALNOG RAZVOJA RH  (ZRR, čl.2 NN 147/2014)</vt:lpstr>
      <vt:lpstr>Strategija regionalnoga razvoja RH (SRR)</vt:lpstr>
      <vt:lpstr>Projekt Definiranje razvojnih prioriteta na razini statističkih (NUTS II) regija</vt:lpstr>
      <vt:lpstr>Očekivani rezultati Projekta</vt:lpstr>
      <vt:lpstr>Faze u provedbi Projekta</vt:lpstr>
      <vt:lpstr>Faza 1. - Uvodna faza (završena 15.11.2015.)</vt:lpstr>
      <vt:lpstr>Faza 2.  - SWOT analiza</vt:lpstr>
      <vt:lpstr>Aktivnost: Prostorne cjeline unutar NUTS II regija</vt:lpstr>
      <vt:lpstr>PowerPoint Presentation</vt:lpstr>
      <vt:lpstr>Radni prijedlog prostornih cjelina unutar NUTS II regija</vt:lpstr>
      <vt:lpstr>Aktivnost: 1. partnerske konzultacije</vt:lpstr>
      <vt:lpstr>Faza 3. – Strateški ciljevi, prioriteti i mjere</vt:lpstr>
      <vt:lpstr>Faza 4. – Provedbeni mehanizmi i financijski okvir </vt:lpstr>
      <vt:lpstr>Faza 5. – Završna faza </vt:lpstr>
      <vt:lpstr>OSNOVNA ANALIZA  Analitička podloga za izradu Strategije regionalnog razvoja RH i prilozi dostupni su na sljedećoj poveznici:  https://razvoj.gov.hr/o-ministarstvu/djelokrug-1939/regionalni-razvoj/razvojne-strategije/111 </vt:lpstr>
      <vt:lpstr>PowerPoint Presentation</vt:lpstr>
      <vt:lpstr>Bruto domaći proizvod po stanovniku,  županije Kontinentalne Hrvatske, 2011. u kunama</vt:lpstr>
      <vt:lpstr>Struktura BDV-a statističke regije  Kontinentalne Hrvatske, 2011.</vt:lpstr>
      <vt:lpstr>Županije s visokom specijalizacijom u djelatnostima poljoprivrede, ribarstva i šumarstva, 2008. i 2011.</vt:lpstr>
      <vt:lpstr>Županije s visokom specijalizacijom u djelatnostima prerađivačka industrija, rudarstvo i vađenje te ostale industrije, 2008. i 2011. </vt:lpstr>
      <vt:lpstr>Županije s visokom specijalizacijom u djelatnosti građevinarstva, 2008. i 2011.</vt:lpstr>
      <vt:lpstr>Udio investicija u BDP-u, županije Kontinentalne Hrvatske</vt:lpstr>
      <vt:lpstr>Rangiranje županija prema konkurentnosti, 2013.</vt:lpstr>
      <vt:lpstr>Broj poduzeća po stanovniku, 2008. i 2013.</vt:lpstr>
      <vt:lpstr>Pokrivenost uvoza izvozom u županijama  Kontinentalne Hrvatske, 2008. i 2013.</vt:lpstr>
      <vt:lpstr>Uvoz i izvoz poduzetnika županija  Kontinentalne Hrvatske 2013.</vt:lpstr>
      <vt:lpstr>Izdaci za razvoj po poduzeću (RH=100), 2013.</vt:lpstr>
      <vt:lpstr>PowerPoint Presentation</vt:lpstr>
      <vt:lpstr>Stope nezaposlenosti mladih osoba (15-24)</vt:lpstr>
      <vt:lpstr>Stope nezaposlenosti starijih osoba (55-64)</vt:lpstr>
      <vt:lpstr>PowerPoint Presentation</vt:lpstr>
      <vt:lpstr>PowerPoint Presentation</vt:lpstr>
      <vt:lpstr>PowerPoint Presentation</vt:lpstr>
      <vt:lpstr>PowerPoint Presentation</vt:lpstr>
      <vt:lpstr>Prirodni prirast stanovništva RH – JLS 1998.-2013.</vt:lpstr>
      <vt:lpstr>Struktura nezaposlenih prema razini obrazovanja, prosjek 2008.-2013.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PROMETNA INFRASTRUKTURA</vt:lpstr>
      <vt:lpstr>Paneuropska prometna mreža</vt:lpstr>
      <vt:lpstr>Duljina cesta prema kategoriji, Kontinentalna Hrvatska i RH, km</vt:lpstr>
      <vt:lpstr>Gustoća cestovne mreže (m/km2), 2012.</vt:lpstr>
      <vt:lpstr>Ukupno kilometara cesta po županijama  Kontinentalne Hrvatske, 2012.</vt:lpstr>
      <vt:lpstr>Ukupno kilometara autocesta, 2012. </vt:lpstr>
      <vt:lpstr>Državne, županijske i lokalne ceste, km</vt:lpstr>
      <vt:lpstr>ŽELJEZNIČKI PROMET</vt:lpstr>
      <vt:lpstr>Mreža željeznica u Republici Hrvatskoj</vt:lpstr>
      <vt:lpstr>Duljina željezničkih pruga,  županije Kontinentalne Hrvatske, km</vt:lpstr>
      <vt:lpstr>Promet putnika (000) u zračnim lukama, 2014. </vt:lpstr>
      <vt:lpstr>Duljina unutarnjih plovnih putova prema kategorijama, u km, 2012.</vt:lpstr>
      <vt:lpstr>PowerPoint Presentation</vt:lpstr>
      <vt:lpstr>Investicije i tekući izdaci u zaštitu okoliša po stanovniku* u kunama</vt:lpstr>
      <vt:lpstr>PowerPoint Presentation</vt:lpstr>
      <vt:lpstr>Struktura investicija u zaštitu okoliša po sastavnicama okoliša u RH u 2011. godini </vt:lpstr>
      <vt:lpstr>Struktura investicija u zaštitu okoliša po sastavnicama okoliša u RH u 2011. godini </vt:lpstr>
      <vt:lpstr>Struktura investicija u zaštitu okoliša po sastavnicama okoliša u RH u 2011. godini </vt:lpstr>
      <vt:lpstr>Prijavljeni neopasni i opasni proizvodni otpad u Kontinentalnoj Hrvatskoj i RH 2011. godine, u  tis. tona</vt:lpstr>
      <vt:lpstr>PowerPoint Presentation</vt:lpstr>
      <vt:lpstr>PowerPoint Presentation</vt:lpstr>
      <vt:lpstr>PowerPoint Presentation</vt:lpstr>
      <vt:lpstr>PowerPoint Presentation</vt:lpstr>
      <vt:lpstr>STRATEŠKO PLANIRANJE  – STRATEGIJE, PROGRAMI, PROJEKTI</vt:lpstr>
      <vt:lpstr>POSEBNOSTI SUVREMENOG PLANIRANJA</vt:lpstr>
      <vt:lpstr>RAZVOJNO UPRAVLJANJE „ODOZGO I ODOZDO“</vt:lpstr>
      <vt:lpstr>PowerPoint Presentation</vt:lpstr>
      <vt:lpstr>VERTIKALNA KOORDINACIJA RAZVOJNIH AKTIVNOSTI</vt:lpstr>
      <vt:lpstr>HORIZONTALNA &amp; HORIZONTALNO-VERTIKALNA KOORDINACIJA RAZVOJNIH AKTIVNOSTI</vt:lpstr>
      <vt:lpstr>VODSTVO (LEADERSHIP)</vt:lpstr>
      <vt:lpstr>I. ciklus partnerskih konzultacija  SWOT RADIONICA u Krapini, Rijeci, Šibeniku, Slavonskom Brodu, Bjelovaru 11.- 21. prosinca 2015.</vt:lpstr>
      <vt:lpstr>Svrha radionice </vt:lpstr>
      <vt:lpstr>Cilj radionice</vt:lpstr>
      <vt:lpstr>PowerPoint Presentation</vt:lpstr>
      <vt:lpstr>SWOT radionice - raspored sudionika po radnim skupinama</vt:lpstr>
      <vt:lpstr>PowerPoint Presentation</vt:lpstr>
    </vt:vector>
  </TitlesOfParts>
  <Company>vrh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Ponjan</dc:creator>
  <cp:lastModifiedBy>Sumpor Marijana</cp:lastModifiedBy>
  <cp:revision>203</cp:revision>
  <cp:lastPrinted>2015-12-08T12:03:56Z</cp:lastPrinted>
  <dcterms:created xsi:type="dcterms:W3CDTF">2015-01-26T10:16:16Z</dcterms:created>
  <dcterms:modified xsi:type="dcterms:W3CDTF">2015-12-10T10:48:25Z</dcterms:modified>
</cp:coreProperties>
</file>