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6.xml" ContentType="application/vnd.openxmlformats-officedocument.drawingml.chart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3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1.xml" ContentType="application/vnd.openxmlformats-officedocument.drawingml.chart+xml"/>
  <Override PartName="/ppt/notesSlides/notesSlide6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4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7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4"/>
  </p:notesMasterIdLst>
  <p:handoutMasterIdLst>
    <p:handoutMasterId r:id="rId85"/>
  </p:handoutMasterIdLst>
  <p:sldIdLst>
    <p:sldId id="256" r:id="rId3"/>
    <p:sldId id="272" r:id="rId4"/>
    <p:sldId id="290" r:id="rId5"/>
    <p:sldId id="284" r:id="rId6"/>
    <p:sldId id="275" r:id="rId7"/>
    <p:sldId id="257" r:id="rId8"/>
    <p:sldId id="258" r:id="rId9"/>
    <p:sldId id="259" r:id="rId10"/>
    <p:sldId id="260" r:id="rId11"/>
    <p:sldId id="261" r:id="rId12"/>
    <p:sldId id="285" r:id="rId13"/>
    <p:sldId id="262" r:id="rId14"/>
    <p:sldId id="268" r:id="rId15"/>
    <p:sldId id="264" r:id="rId16"/>
    <p:sldId id="265" r:id="rId17"/>
    <p:sldId id="266" r:id="rId18"/>
    <p:sldId id="281" r:id="rId19"/>
    <p:sldId id="317" r:id="rId20"/>
    <p:sldId id="365" r:id="rId21"/>
    <p:sldId id="366" r:id="rId22"/>
    <p:sldId id="380" r:id="rId23"/>
    <p:sldId id="381" r:id="rId24"/>
    <p:sldId id="382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18" r:id="rId36"/>
    <p:sldId id="342" r:id="rId37"/>
    <p:sldId id="289" r:id="rId38"/>
    <p:sldId id="300" r:id="rId39"/>
    <p:sldId id="302" r:id="rId40"/>
    <p:sldId id="301" r:id="rId41"/>
    <p:sldId id="299" r:id="rId42"/>
    <p:sldId id="343" r:id="rId43"/>
    <p:sldId id="344" r:id="rId44"/>
    <p:sldId id="346" r:id="rId45"/>
    <p:sldId id="349" r:id="rId46"/>
    <p:sldId id="350" r:id="rId47"/>
    <p:sldId id="348" r:id="rId48"/>
    <p:sldId id="347" r:id="rId49"/>
    <p:sldId id="345" r:id="rId50"/>
    <p:sldId id="320" r:id="rId51"/>
    <p:sldId id="321" r:id="rId52"/>
    <p:sldId id="322" r:id="rId53"/>
    <p:sldId id="351" r:id="rId54"/>
    <p:sldId id="352" r:id="rId55"/>
    <p:sldId id="353" r:id="rId56"/>
    <p:sldId id="354" r:id="rId57"/>
    <p:sldId id="355" r:id="rId58"/>
    <p:sldId id="329" r:id="rId59"/>
    <p:sldId id="331" r:id="rId60"/>
    <p:sldId id="357" r:id="rId61"/>
    <p:sldId id="358" r:id="rId62"/>
    <p:sldId id="359" r:id="rId63"/>
    <p:sldId id="360" r:id="rId64"/>
    <p:sldId id="361" r:id="rId65"/>
    <p:sldId id="362" r:id="rId66"/>
    <p:sldId id="363" r:id="rId67"/>
    <p:sldId id="364" r:id="rId68"/>
    <p:sldId id="319" r:id="rId69"/>
    <p:sldId id="288" r:id="rId70"/>
    <p:sldId id="294" r:id="rId71"/>
    <p:sldId id="293" r:id="rId72"/>
    <p:sldId id="292" r:id="rId73"/>
    <p:sldId id="291" r:id="rId74"/>
    <p:sldId id="295" r:id="rId75"/>
    <p:sldId id="296" r:id="rId76"/>
    <p:sldId id="298" r:id="rId77"/>
    <p:sldId id="282" r:id="rId78"/>
    <p:sldId id="280" r:id="rId79"/>
    <p:sldId id="283" r:id="rId80"/>
    <p:sldId id="276" r:id="rId81"/>
    <p:sldId id="277" r:id="rId82"/>
    <p:sldId id="271" r:id="rId83"/>
  </p:sldIdLst>
  <p:sldSz cx="9144000" cy="6858000" type="screen4x3"/>
  <p:notesSz cx="9872663" cy="67421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635CF2D-CBEA-4A21-9D4D-0C4A5B1F7208}">
          <p14:sldIdLst>
            <p14:sldId id="256"/>
            <p14:sldId id="272"/>
            <p14:sldId id="290"/>
            <p14:sldId id="284"/>
            <p14:sldId id="275"/>
            <p14:sldId id="257"/>
            <p14:sldId id="258"/>
            <p14:sldId id="259"/>
            <p14:sldId id="260"/>
            <p14:sldId id="261"/>
            <p14:sldId id="285"/>
            <p14:sldId id="262"/>
            <p14:sldId id="268"/>
            <p14:sldId id="264"/>
            <p14:sldId id="265"/>
            <p14:sldId id="266"/>
            <p14:sldId id="281"/>
            <p14:sldId id="317"/>
            <p14:sldId id="365"/>
            <p14:sldId id="366"/>
            <p14:sldId id="380"/>
            <p14:sldId id="381"/>
            <p14:sldId id="382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18"/>
            <p14:sldId id="342"/>
            <p14:sldId id="289"/>
            <p14:sldId id="300"/>
            <p14:sldId id="302"/>
            <p14:sldId id="301"/>
            <p14:sldId id="299"/>
            <p14:sldId id="343"/>
            <p14:sldId id="344"/>
            <p14:sldId id="346"/>
            <p14:sldId id="349"/>
            <p14:sldId id="350"/>
            <p14:sldId id="348"/>
            <p14:sldId id="347"/>
            <p14:sldId id="345"/>
            <p14:sldId id="320"/>
            <p14:sldId id="321"/>
            <p14:sldId id="322"/>
            <p14:sldId id="351"/>
            <p14:sldId id="352"/>
            <p14:sldId id="353"/>
            <p14:sldId id="354"/>
            <p14:sldId id="355"/>
            <p14:sldId id="329"/>
            <p14:sldId id="331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19"/>
            <p14:sldId id="288"/>
            <p14:sldId id="294"/>
            <p14:sldId id="293"/>
            <p14:sldId id="292"/>
            <p14:sldId id="291"/>
            <p14:sldId id="295"/>
            <p14:sldId id="296"/>
            <p14:sldId id="298"/>
            <p14:sldId id="282"/>
            <p14:sldId id="280"/>
            <p14:sldId id="283"/>
            <p14:sldId id="276"/>
            <p14:sldId id="277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4505" autoAdjust="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306" y="-90"/>
      </p:cViewPr>
      <p:guideLst>
        <p:guide orient="horz" pos="2124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MRRFEU2015\excel%20za%20ppt%20krapina%20prostor%20i%20okoli&#353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RRFEU2015\excel%20za%20ppt%20krapina%20promet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MRRFEU2015\excel%20za%20ppt%20krapina%20promet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RRFEU2015\excel%20za%20ppt%20krapina%20prom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RRFEU2015\excel%20za%20ppt%20krapina%20promet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RRFEU2015\excel%20za%20ppt%20krapina%20prostor%20i%20okoli&#353;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RRFEU2015\excel%20za%20ppt%20krapina%20prostor%20i%20okoli&#353;.xlsx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MRRFEU2015\excel%20za%20ppt%20krapina%20promet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RRFEU2015\excel%20za%20ppt%20krapina%20prostor%20i%20okoli&#353;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RRFEU2015\excel%20za%20ppt%20krapina%20promet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RRFEU2015\excel%20za%20ppt%20krapina%20promet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RRFEU2015\excel%20za%20ppt%20krapina%20prostor%20i%20okoli&#353;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RRFEU2015\excel%20za%20ppt%20krapina%20prom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RRFEU2015\excel%20za%20ppt%20krapina%20promet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RRFEU2015\excel%20za%20ppt%20krapina%20promet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cat>
            <c:strRef>
              <c:f>Sheet4!$A$18:$A$25</c:f>
              <c:strCache>
                <c:ptCount val="8"/>
                <c:pt idx="0">
                  <c:v>Jadranska Hrvatska</c:v>
                </c:pt>
                <c:pt idx="1">
                  <c:v>Primorsko-goranska županija</c:v>
                </c:pt>
                <c:pt idx="2">
                  <c:v>Ličko-senjska županija</c:v>
                </c:pt>
                <c:pt idx="3">
                  <c:v>Istarska županija</c:v>
                </c:pt>
                <c:pt idx="4">
                  <c:v>Zadarska županija</c:v>
                </c:pt>
                <c:pt idx="5">
                  <c:v>Šibensko-kninska županija</c:v>
                </c:pt>
                <c:pt idx="6">
                  <c:v>Splitsko-dalmatinska županija</c:v>
                </c:pt>
                <c:pt idx="7">
                  <c:v>Dubrovačko-neretvanska županija</c:v>
                </c:pt>
              </c:strCache>
            </c:strRef>
          </c:cat>
          <c:val>
            <c:numRef>
              <c:f>Sheet4!$D$18:$D$25</c:f>
              <c:numCache>
                <c:formatCode>_(* #,##0.00_);_(* \(#,##0.00\);_(* "-"??_);_(@_)</c:formatCode>
                <c:ptCount val="8"/>
                <c:pt idx="0">
                  <c:v>73899.8</c:v>
                </c:pt>
                <c:pt idx="1">
                  <c:v>94592.9</c:v>
                </c:pt>
                <c:pt idx="2">
                  <c:v>60078.400000000001</c:v>
                </c:pt>
                <c:pt idx="3">
                  <c:v>96576.3</c:v>
                </c:pt>
                <c:pt idx="4">
                  <c:v>61720.800000000003</c:v>
                </c:pt>
                <c:pt idx="5">
                  <c:v>58955</c:v>
                </c:pt>
                <c:pt idx="6">
                  <c:v>60006.9</c:v>
                </c:pt>
                <c:pt idx="7">
                  <c:v>72904.600000000006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80960"/>
        <c:axId val="32282496"/>
      </c:barChart>
      <c:catAx>
        <c:axId val="32280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sr-Latn-RS"/>
          </a:p>
        </c:txPr>
        <c:crossAx val="32282496"/>
        <c:crosses val="autoZero"/>
        <c:auto val="1"/>
        <c:lblAlgn val="ctr"/>
        <c:lblOffset val="100"/>
        <c:noMultiLvlLbl val="0"/>
      </c:catAx>
      <c:valAx>
        <c:axId val="32282496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crossAx val="3228096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Izvoz_uvoz_poduzetnici!$C$5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pattFill prst="pct50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2"/>
            <c:invertIfNegative val="0"/>
            <c:bubble3D val="0"/>
            <c:spPr>
              <a:pattFill prst="pct50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3"/>
            <c:invertIfNegative val="0"/>
            <c:bubble3D val="0"/>
            <c:spPr>
              <a:pattFill prst="pct50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Izvoz_uvoz_poduzetnici!$B$21:$B$28</c:f>
              <c:strCache>
                <c:ptCount val="8"/>
                <c:pt idx="0">
                  <c:v>Jadranska Hrvatska</c:v>
                </c:pt>
                <c:pt idx="1">
                  <c:v>Primorsko-goranska </c:v>
                </c:pt>
                <c:pt idx="2">
                  <c:v>Ličko-senjska </c:v>
                </c:pt>
                <c:pt idx="3">
                  <c:v>Istarska </c:v>
                </c:pt>
                <c:pt idx="4">
                  <c:v>Zadarska </c:v>
                </c:pt>
                <c:pt idx="5">
                  <c:v>Šibensko-kninska </c:v>
                </c:pt>
                <c:pt idx="6">
                  <c:v>Splitsko-dalmatinska </c:v>
                </c:pt>
                <c:pt idx="7">
                  <c:v>Dubrovačko-neretvanska </c:v>
                </c:pt>
              </c:strCache>
            </c:strRef>
          </c:cat>
          <c:val>
            <c:numRef>
              <c:f>Izvoz_uvoz_poduzetnici!$C$21:$C$28</c:f>
              <c:numCache>
                <c:formatCode>0.0</c:formatCode>
                <c:ptCount val="8"/>
                <c:pt idx="0">
                  <c:v>1.2715480751317916</c:v>
                </c:pt>
                <c:pt idx="1">
                  <c:v>1.1503468716579044</c:v>
                </c:pt>
                <c:pt idx="2">
                  <c:v>2.9719421275095428</c:v>
                </c:pt>
                <c:pt idx="3">
                  <c:v>1.2261859062068876</c:v>
                </c:pt>
                <c:pt idx="4">
                  <c:v>2.175641562538722</c:v>
                </c:pt>
                <c:pt idx="5">
                  <c:v>1.04903155182048</c:v>
                </c:pt>
                <c:pt idx="6">
                  <c:v>1.1261145722329808</c:v>
                </c:pt>
                <c:pt idx="7">
                  <c:v>2.7032719599305222</c:v>
                </c:pt>
              </c:numCache>
            </c:numRef>
          </c:val>
        </c:ser>
        <c:ser>
          <c:idx val="1"/>
          <c:order val="1"/>
          <c:tx>
            <c:strRef>
              <c:f>Izvoz_uvoz_poduzetnici!$D$5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pattFill prst="pct50">
                <a:fgClr>
                  <a:schemeClr val="accent2"/>
                </a:fgClr>
                <a:bgClr>
                  <a:schemeClr val="bg1"/>
                </a:bgClr>
              </a:pattFill>
            </c:spPr>
          </c:dPt>
          <c:dPt>
            <c:idx val="2"/>
            <c:invertIfNegative val="0"/>
            <c:bubble3D val="0"/>
            <c:spPr>
              <a:pattFill prst="pct50">
                <a:fgClr>
                  <a:schemeClr val="accent2"/>
                </a:fgClr>
                <a:bgClr>
                  <a:schemeClr val="bg1"/>
                </a:bgClr>
              </a:pattFill>
            </c:spPr>
          </c:dPt>
          <c:dPt>
            <c:idx val="3"/>
            <c:invertIfNegative val="0"/>
            <c:bubble3D val="0"/>
            <c:spPr>
              <a:pattFill prst="pct50">
                <a:fgClr>
                  <a:schemeClr val="accent2"/>
                </a:fgClr>
                <a:bgClr>
                  <a:schemeClr val="bg1"/>
                </a:bgClr>
              </a:patt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Izvoz_uvoz_poduzetnici!$B$21:$B$28</c:f>
              <c:strCache>
                <c:ptCount val="8"/>
                <c:pt idx="0">
                  <c:v>Jadranska Hrvatska</c:v>
                </c:pt>
                <c:pt idx="1">
                  <c:v>Primorsko-goranska </c:v>
                </c:pt>
                <c:pt idx="2">
                  <c:v>Ličko-senjska </c:v>
                </c:pt>
                <c:pt idx="3">
                  <c:v>Istarska </c:v>
                </c:pt>
                <c:pt idx="4">
                  <c:v>Zadarska </c:v>
                </c:pt>
                <c:pt idx="5">
                  <c:v>Šibensko-kninska </c:v>
                </c:pt>
                <c:pt idx="6">
                  <c:v>Splitsko-dalmatinska </c:v>
                </c:pt>
                <c:pt idx="7">
                  <c:v>Dubrovačko-neretvanska </c:v>
                </c:pt>
              </c:strCache>
            </c:strRef>
          </c:cat>
          <c:val>
            <c:numRef>
              <c:f>Izvoz_uvoz_poduzetnici!$D$21:$D$28</c:f>
              <c:numCache>
                <c:formatCode>0.0</c:formatCode>
                <c:ptCount val="8"/>
                <c:pt idx="0">
                  <c:v>1.8692774225970856</c:v>
                </c:pt>
                <c:pt idx="1">
                  <c:v>1.8309609120976629</c:v>
                </c:pt>
                <c:pt idx="2">
                  <c:v>2.5683419504549514</c:v>
                </c:pt>
                <c:pt idx="3">
                  <c:v>1.7049187817183211</c:v>
                </c:pt>
                <c:pt idx="4">
                  <c:v>2.5314557292067139</c:v>
                </c:pt>
                <c:pt idx="5">
                  <c:v>1.2083849129564559</c:v>
                </c:pt>
                <c:pt idx="6">
                  <c:v>1.7011596792890753</c:v>
                </c:pt>
                <c:pt idx="7">
                  <c:v>8.5915886147492841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018624"/>
        <c:axId val="123026816"/>
      </c:barChart>
      <c:catAx>
        <c:axId val="123018624"/>
        <c:scaling>
          <c:orientation val="minMax"/>
        </c:scaling>
        <c:delete val="0"/>
        <c:axPos val="b"/>
        <c:majorTickMark val="out"/>
        <c:minorTickMark val="none"/>
        <c:tickLblPos val="nextTo"/>
        <c:crossAx val="123026816"/>
        <c:crosses val="autoZero"/>
        <c:auto val="1"/>
        <c:lblAlgn val="ctr"/>
        <c:lblOffset val="100"/>
        <c:noMultiLvlLbl val="0"/>
      </c:catAx>
      <c:valAx>
        <c:axId val="12302681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23018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sr-Latn-R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'izvoz_uvoz zupanije'!$B$144</c:f>
              <c:strCache>
                <c:ptCount val="1"/>
                <c:pt idx="0">
                  <c:v>UVOZ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pattFill prst="pct50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1"/>
            <c:invertIfNegative val="0"/>
            <c:bubble3D val="0"/>
            <c:spPr>
              <a:pattFill prst="pct50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2"/>
            <c:invertIfNegative val="0"/>
            <c:bubble3D val="0"/>
            <c:spPr>
              <a:pattFill prst="pct50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cat>
            <c:strRef>
              <c:f>'izvoz_uvoz zupanije'!$A$145:$A$151</c:f>
              <c:strCache>
                <c:ptCount val="7"/>
                <c:pt idx="0">
                  <c:v>Primorsko-goranska županija</c:v>
                </c:pt>
                <c:pt idx="1">
                  <c:v>Ličko-senjska županija</c:v>
                </c:pt>
                <c:pt idx="2">
                  <c:v>Istarska županija</c:v>
                </c:pt>
                <c:pt idx="3">
                  <c:v>Splitsko-dalmatinska županija</c:v>
                </c:pt>
                <c:pt idx="4">
                  <c:v>Šibensko-kninska županija</c:v>
                </c:pt>
                <c:pt idx="5">
                  <c:v>Zadarska županija</c:v>
                </c:pt>
                <c:pt idx="6">
                  <c:v>Dubrovačko-neretvanska županija</c:v>
                </c:pt>
              </c:strCache>
            </c:strRef>
          </c:cat>
          <c:val>
            <c:numRef>
              <c:f>'izvoz_uvoz zupanije'!$B$145:$B$151</c:f>
              <c:numCache>
                <c:formatCode>#,##0</c:formatCode>
                <c:ptCount val="7"/>
                <c:pt idx="0">
                  <c:v>12867.798734</c:v>
                </c:pt>
                <c:pt idx="1">
                  <c:v>3294.846227</c:v>
                </c:pt>
                <c:pt idx="2">
                  <c:v>2849.87979</c:v>
                </c:pt>
                <c:pt idx="3">
                  <c:v>1238.7693670000001</c:v>
                </c:pt>
                <c:pt idx="4">
                  <c:v>895.586814</c:v>
                </c:pt>
                <c:pt idx="5">
                  <c:v>58.452784999999999</c:v>
                </c:pt>
                <c:pt idx="6">
                  <c:v>4319.0258089999998</c:v>
                </c:pt>
              </c:numCache>
            </c:numRef>
          </c:val>
        </c:ser>
        <c:ser>
          <c:idx val="1"/>
          <c:order val="1"/>
          <c:tx>
            <c:strRef>
              <c:f>'izvoz_uvoz zupanije'!$C$144</c:f>
              <c:strCache>
                <c:ptCount val="1"/>
                <c:pt idx="0">
                  <c:v>IZVOZ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pattFill prst="pct50">
                <a:fgClr>
                  <a:schemeClr val="accent2"/>
                </a:fgClr>
                <a:bgClr>
                  <a:schemeClr val="bg1"/>
                </a:bgClr>
              </a:pattFill>
            </c:spPr>
          </c:dPt>
          <c:dPt>
            <c:idx val="1"/>
            <c:invertIfNegative val="0"/>
            <c:bubble3D val="0"/>
            <c:spPr>
              <a:pattFill prst="pct50">
                <a:fgClr>
                  <a:schemeClr val="accent2"/>
                </a:fgClr>
                <a:bgClr>
                  <a:schemeClr val="bg1"/>
                </a:bgClr>
              </a:pattFill>
            </c:spPr>
          </c:dPt>
          <c:dPt>
            <c:idx val="2"/>
            <c:invertIfNegative val="0"/>
            <c:bubble3D val="0"/>
            <c:spPr>
              <a:pattFill prst="pct50">
                <a:fgClr>
                  <a:schemeClr val="accent2"/>
                </a:fgClr>
                <a:bgClr>
                  <a:schemeClr val="bg1"/>
                </a:bgClr>
              </a:pattFill>
            </c:spPr>
          </c:dPt>
          <c:cat>
            <c:strRef>
              <c:f>'izvoz_uvoz zupanije'!$A$145:$A$151</c:f>
              <c:strCache>
                <c:ptCount val="7"/>
                <c:pt idx="0">
                  <c:v>Primorsko-goranska županija</c:v>
                </c:pt>
                <c:pt idx="1">
                  <c:v>Ličko-senjska županija</c:v>
                </c:pt>
                <c:pt idx="2">
                  <c:v>Istarska županija</c:v>
                </c:pt>
                <c:pt idx="3">
                  <c:v>Splitsko-dalmatinska županija</c:v>
                </c:pt>
                <c:pt idx="4">
                  <c:v>Šibensko-kninska županija</c:v>
                </c:pt>
                <c:pt idx="5">
                  <c:v>Zadarska županija</c:v>
                </c:pt>
                <c:pt idx="6">
                  <c:v>Dubrovačko-neretvanska županija</c:v>
                </c:pt>
              </c:strCache>
            </c:strRef>
          </c:cat>
          <c:val>
            <c:numRef>
              <c:f>'izvoz_uvoz zupanije'!$C$145:$C$151</c:f>
              <c:numCache>
                <c:formatCode>#,##0</c:formatCode>
                <c:ptCount val="7"/>
                <c:pt idx="0">
                  <c:v>6329.9491639999997</c:v>
                </c:pt>
                <c:pt idx="1">
                  <c:v>190.18536700000001</c:v>
                </c:pt>
                <c:pt idx="2">
                  <c:v>7646.5455519999996</c:v>
                </c:pt>
                <c:pt idx="3">
                  <c:v>4359.8404579999997</c:v>
                </c:pt>
                <c:pt idx="4">
                  <c:v>1386.3290179999999</c:v>
                </c:pt>
                <c:pt idx="5">
                  <c:v>2415.719282</c:v>
                </c:pt>
                <c:pt idx="6">
                  <c:v>1757.37426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617280"/>
        <c:axId val="123618816"/>
      </c:barChart>
      <c:catAx>
        <c:axId val="123617280"/>
        <c:scaling>
          <c:orientation val="minMax"/>
        </c:scaling>
        <c:delete val="0"/>
        <c:axPos val="b"/>
        <c:majorTickMark val="out"/>
        <c:minorTickMark val="none"/>
        <c:tickLblPos val="nextTo"/>
        <c:crossAx val="123618816"/>
        <c:crosses val="autoZero"/>
        <c:auto val="1"/>
        <c:lblAlgn val="ctr"/>
        <c:lblOffset val="100"/>
        <c:noMultiLvlLbl val="0"/>
      </c:catAx>
      <c:valAx>
        <c:axId val="12361881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23617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sr-Latn-R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cat>
            <c:strRef>
              <c:f>Sheet3!$B$19:$B$41</c:f>
              <c:strCache>
                <c:ptCount val="23"/>
                <c:pt idx="0">
                  <c:v>Šibensko-kninska županija</c:v>
                </c:pt>
                <c:pt idx="1">
                  <c:v>Istarska županija</c:v>
                </c:pt>
                <c:pt idx="2">
                  <c:v>Zadarska županija</c:v>
                </c:pt>
                <c:pt idx="3">
                  <c:v>Ličko-senjska županija</c:v>
                </c:pt>
                <c:pt idx="4">
                  <c:v>Splitsko-dalmatinska županija</c:v>
                </c:pt>
                <c:pt idx="5">
                  <c:v>Primorsko-goranska županija</c:v>
                </c:pt>
                <c:pt idx="6">
                  <c:v>Dubrovačko-neretvanska županija</c:v>
                </c:pt>
                <c:pt idx="7">
                  <c:v>Jadranska Hrvatska</c:v>
                </c:pt>
                <c:pt idx="8">
                  <c:v>Požeško-slavonska županija</c:v>
                </c:pt>
                <c:pt idx="9">
                  <c:v>Međimurska županija</c:v>
                </c:pt>
                <c:pt idx="10">
                  <c:v>Zagrebačka županija</c:v>
                </c:pt>
                <c:pt idx="11">
                  <c:v>Virovitičko-podravska županija</c:v>
                </c:pt>
                <c:pt idx="12">
                  <c:v>Bjelovarsko-bilogorska županija</c:v>
                </c:pt>
                <c:pt idx="13">
                  <c:v>Varaždinska županija</c:v>
                </c:pt>
                <c:pt idx="14">
                  <c:v>Krapinsko-zagorska županija</c:v>
                </c:pt>
                <c:pt idx="15">
                  <c:v>Grad Zagreb</c:v>
                </c:pt>
                <c:pt idx="16">
                  <c:v>Osječko-baranjska županija</c:v>
                </c:pt>
                <c:pt idx="17">
                  <c:v>Sisačko-moslavačka županija</c:v>
                </c:pt>
                <c:pt idx="18">
                  <c:v>Brodsko-posavska županija</c:v>
                </c:pt>
                <c:pt idx="19">
                  <c:v>Karlovačka županija</c:v>
                </c:pt>
                <c:pt idx="20">
                  <c:v>Koprivničko-križevačka županija</c:v>
                </c:pt>
                <c:pt idx="21">
                  <c:v>Vukovarsko-srijemska županija</c:v>
                </c:pt>
                <c:pt idx="22">
                  <c:v>Kontinentalna Hrvatska</c:v>
                </c:pt>
              </c:strCache>
            </c:strRef>
          </c:cat>
          <c:val>
            <c:numRef>
              <c:f>Sheet3!$C$19:$C$41</c:f>
              <c:numCache>
                <c:formatCode>General</c:formatCode>
                <c:ptCount val="23"/>
                <c:pt idx="0">
                  <c:v>24.631481913856749</c:v>
                </c:pt>
                <c:pt idx="1">
                  <c:v>71.340265614319094</c:v>
                </c:pt>
                <c:pt idx="2">
                  <c:v>75.900869317355031</c:v>
                </c:pt>
                <c:pt idx="3">
                  <c:v>91.591012742697515</c:v>
                </c:pt>
                <c:pt idx="4">
                  <c:v>126.07603878320378</c:v>
                </c:pt>
                <c:pt idx="5">
                  <c:v>170.93536073567469</c:v>
                </c:pt>
                <c:pt idx="6">
                  <c:v>132.84799664430696</c:v>
                </c:pt>
                <c:pt idx="7">
                  <c:v>114.14758474120788</c:v>
                </c:pt>
                <c:pt idx="8">
                  <c:v>3.3535629235743976</c:v>
                </c:pt>
                <c:pt idx="9">
                  <c:v>27.87435075622972</c:v>
                </c:pt>
                <c:pt idx="10">
                  <c:v>30.512193916093892</c:v>
                </c:pt>
                <c:pt idx="11">
                  <c:v>33.386521879998028</c:v>
                </c:pt>
                <c:pt idx="12">
                  <c:v>48.85229464222909</c:v>
                </c:pt>
                <c:pt idx="13">
                  <c:v>68.070302955153821</c:v>
                </c:pt>
                <c:pt idx="14">
                  <c:v>76.756041902162693</c:v>
                </c:pt>
                <c:pt idx="15">
                  <c:v>82.835126792906962</c:v>
                </c:pt>
                <c:pt idx="16">
                  <c:v>99.762864123344869</c:v>
                </c:pt>
                <c:pt idx="17">
                  <c:v>130.35540788648311</c:v>
                </c:pt>
                <c:pt idx="18">
                  <c:v>131.72473264818078</c:v>
                </c:pt>
                <c:pt idx="19">
                  <c:v>157.82574572297716</c:v>
                </c:pt>
                <c:pt idx="20">
                  <c:v>186.86903361595117</c:v>
                </c:pt>
                <c:pt idx="21">
                  <c:v>519.36955698680504</c:v>
                </c:pt>
                <c:pt idx="22">
                  <c:v>91.054521854308305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136640"/>
        <c:axId val="123339136"/>
      </c:barChart>
      <c:catAx>
        <c:axId val="123136640"/>
        <c:scaling>
          <c:orientation val="minMax"/>
        </c:scaling>
        <c:delete val="0"/>
        <c:axPos val="l"/>
        <c:majorTickMark val="out"/>
        <c:minorTickMark val="none"/>
        <c:tickLblPos val="low"/>
        <c:crossAx val="123339136"/>
        <c:crossesAt val="100"/>
        <c:auto val="1"/>
        <c:lblAlgn val="ctr"/>
        <c:lblOffset val="100"/>
        <c:noMultiLvlLbl val="0"/>
      </c:catAx>
      <c:valAx>
        <c:axId val="123339136"/>
        <c:scaling>
          <c:orientation val="minMax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313664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200" b="1" baseline="0">
          <a:latin typeface="Calibri" panose="020F0502020204030204" pitchFamily="34" charset="0"/>
        </a:defRPr>
      </a:pPr>
      <a:endParaRPr lang="sr-Latn-R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16,5</a:t>
                    </a:r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14,1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16,7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12,6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18,4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19,4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19,4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14,6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Sheet2!$A$17:$A$24</c:f>
              <c:strCache>
                <c:ptCount val="8"/>
                <c:pt idx="0">
                  <c:v>Jadranska Hrvatska</c:v>
                </c:pt>
                <c:pt idx="1">
                  <c:v>Primorsko-goranska županija</c:v>
                </c:pt>
                <c:pt idx="2">
                  <c:v>Ličko-senjska županija</c:v>
                </c:pt>
                <c:pt idx="3">
                  <c:v>Istarska županija</c:v>
                </c:pt>
                <c:pt idx="4">
                  <c:v>Zadarska županija</c:v>
                </c:pt>
                <c:pt idx="5">
                  <c:v>Šibensko-kninska županija</c:v>
                </c:pt>
                <c:pt idx="6">
                  <c:v>Splitsko-dalmatinska županija</c:v>
                </c:pt>
                <c:pt idx="7">
                  <c:v>Dubrovačko-neretvanska županija</c:v>
                </c:pt>
              </c:strCache>
            </c:strRef>
          </c:cat>
          <c:val>
            <c:numRef>
              <c:f>Sheet2!$D$17:$D$24</c:f>
              <c:numCache>
                <c:formatCode>0.00%</c:formatCode>
                <c:ptCount val="8"/>
                <c:pt idx="0">
                  <c:v>0.16500000000000001</c:v>
                </c:pt>
                <c:pt idx="1">
                  <c:v>0.14099999999999999</c:v>
                </c:pt>
                <c:pt idx="2">
                  <c:v>0.16700000000000001</c:v>
                </c:pt>
                <c:pt idx="3">
                  <c:v>0.126</c:v>
                </c:pt>
                <c:pt idx="4">
                  <c:v>0.184</c:v>
                </c:pt>
                <c:pt idx="5">
                  <c:v>0.19400000000000001</c:v>
                </c:pt>
                <c:pt idx="6">
                  <c:v>0.19400000000000001</c:v>
                </c:pt>
                <c:pt idx="7">
                  <c:v>0.14599999999999999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370496"/>
        <c:axId val="123372288"/>
      </c:barChart>
      <c:catAx>
        <c:axId val="123370496"/>
        <c:scaling>
          <c:orientation val="minMax"/>
        </c:scaling>
        <c:delete val="0"/>
        <c:axPos val="b"/>
        <c:majorTickMark val="out"/>
        <c:minorTickMark val="none"/>
        <c:tickLblPos val="nextTo"/>
        <c:crossAx val="123372288"/>
        <c:crosses val="autoZero"/>
        <c:auto val="1"/>
        <c:lblAlgn val="ctr"/>
        <c:lblOffset val="100"/>
        <c:noMultiLvlLbl val="0"/>
      </c:catAx>
      <c:valAx>
        <c:axId val="12337228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2337049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 b="1"/>
      </a:pPr>
      <a:endParaRPr lang="sr-Latn-R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529257358161835"/>
          <c:y val="2.3481833095769573E-2"/>
          <c:w val="0.6253348643102371"/>
          <c:h val="0.884398112040448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mladi!$K$33:$K$54</c:f>
              <c:strCache>
                <c:ptCount val="22"/>
                <c:pt idx="0">
                  <c:v>Istarska županija</c:v>
                </c:pt>
                <c:pt idx="1">
                  <c:v>Primorsko-goranska županija</c:v>
                </c:pt>
                <c:pt idx="2">
                  <c:v>Dubrovačko-neretvanska županija</c:v>
                </c:pt>
                <c:pt idx="3">
                  <c:v>Ličko-senjska županija</c:v>
                </c:pt>
                <c:pt idx="4">
                  <c:v>Zadarska županija</c:v>
                </c:pt>
                <c:pt idx="5">
                  <c:v>Šibensko-kninska županija</c:v>
                </c:pt>
                <c:pt idx="6">
                  <c:v>Splitsko-dalmatinska županija</c:v>
                </c:pt>
                <c:pt idx="7">
                  <c:v>Jadranska Hrvatska</c:v>
                </c:pt>
                <c:pt idx="8">
                  <c:v>Krapinsko-zagorska županija</c:v>
                </c:pt>
                <c:pt idx="9">
                  <c:v>Varaždinska županija</c:v>
                </c:pt>
                <c:pt idx="10">
                  <c:v>Zagrebačka županija</c:v>
                </c:pt>
                <c:pt idx="11">
                  <c:v>Međimurska županija</c:v>
                </c:pt>
                <c:pt idx="12">
                  <c:v>Grad Zagreb</c:v>
                </c:pt>
                <c:pt idx="13">
                  <c:v>Karlovačka županija</c:v>
                </c:pt>
                <c:pt idx="14">
                  <c:v>Koprivničko-križevačka županija</c:v>
                </c:pt>
                <c:pt idx="15">
                  <c:v>Bjelovarsko-bilogorska županija</c:v>
                </c:pt>
                <c:pt idx="16">
                  <c:v>Sisačko-moslavačka županija</c:v>
                </c:pt>
                <c:pt idx="17">
                  <c:v>Požeško-slavonska županija</c:v>
                </c:pt>
                <c:pt idx="18">
                  <c:v>Virovitičko-podravska županija</c:v>
                </c:pt>
                <c:pt idx="19">
                  <c:v>Osječko-baranjska županija</c:v>
                </c:pt>
                <c:pt idx="20">
                  <c:v>Vukovarsko-srijemska županija</c:v>
                </c:pt>
                <c:pt idx="21">
                  <c:v>Brodsko-posavska županija</c:v>
                </c:pt>
              </c:strCache>
            </c:strRef>
          </c:cat>
          <c:val>
            <c:numRef>
              <c:f>mladi!$L$33:$L$54</c:f>
              <c:numCache>
                <c:formatCode>0.0%</c:formatCode>
                <c:ptCount val="22"/>
                <c:pt idx="0">
                  <c:v>0.30558288243974424</c:v>
                </c:pt>
                <c:pt idx="1">
                  <c:v>0.35150110820068509</c:v>
                </c:pt>
                <c:pt idx="2">
                  <c:v>0.35682722050375609</c:v>
                </c:pt>
                <c:pt idx="3">
                  <c:v>0.39106453392167678</c:v>
                </c:pt>
                <c:pt idx="4">
                  <c:v>0.39987038237200262</c:v>
                </c:pt>
                <c:pt idx="5">
                  <c:v>0.41726618705035973</c:v>
                </c:pt>
                <c:pt idx="6">
                  <c:v>0.43279181360929642</c:v>
                </c:pt>
                <c:pt idx="7">
                  <c:v>0.38401792959542486</c:v>
                </c:pt>
                <c:pt idx="8">
                  <c:v>0.2830448767039363</c:v>
                </c:pt>
                <c:pt idx="9">
                  <c:v>0.29118217054263568</c:v>
                </c:pt>
                <c:pt idx="10">
                  <c:v>0.30183165847052956</c:v>
                </c:pt>
                <c:pt idx="11">
                  <c:v>0.3068524096385542</c:v>
                </c:pt>
                <c:pt idx="12">
                  <c:v>0.32874953402642587</c:v>
                </c:pt>
                <c:pt idx="13">
                  <c:v>0.36186612576064908</c:v>
                </c:pt>
                <c:pt idx="14">
                  <c:v>0.40028345818991701</c:v>
                </c:pt>
                <c:pt idx="15">
                  <c:v>0.40607142857142858</c:v>
                </c:pt>
                <c:pt idx="16">
                  <c:v>0.44460996749729143</c:v>
                </c:pt>
                <c:pt idx="17">
                  <c:v>0.44702766333137139</c:v>
                </c:pt>
                <c:pt idx="18">
                  <c:v>0.45376845376845376</c:v>
                </c:pt>
                <c:pt idx="19">
                  <c:v>0.46757990867579907</c:v>
                </c:pt>
                <c:pt idx="20">
                  <c:v>0.48515349773527933</c:v>
                </c:pt>
                <c:pt idx="21">
                  <c:v>0.53276872964169386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040704"/>
        <c:axId val="124042240"/>
      </c:barChart>
      <c:catAx>
        <c:axId val="124040704"/>
        <c:scaling>
          <c:orientation val="minMax"/>
        </c:scaling>
        <c:delete val="0"/>
        <c:axPos val="l"/>
        <c:majorTickMark val="out"/>
        <c:minorTickMark val="none"/>
        <c:tickLblPos val="nextTo"/>
        <c:crossAx val="124042240"/>
        <c:crosses val="autoZero"/>
        <c:auto val="1"/>
        <c:lblAlgn val="ctr"/>
        <c:lblOffset val="100"/>
        <c:noMultiLvlLbl val="0"/>
      </c:catAx>
      <c:valAx>
        <c:axId val="1240422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crossAx val="12404070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200" b="1"/>
      </a:pPr>
      <a:endParaRPr lang="sr-Latn-R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718394575678039"/>
          <c:y val="2.3481833095769573E-2"/>
          <c:w val="0.63390638670166233"/>
          <c:h val="0.860916278944679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stari!$Q$20:$Q$42</c:f>
              <c:strCache>
                <c:ptCount val="23"/>
                <c:pt idx="0">
                  <c:v>Dubrovačko-neretvanska županija</c:v>
                </c:pt>
                <c:pt idx="1">
                  <c:v>Istarska županija</c:v>
                </c:pt>
                <c:pt idx="2">
                  <c:v>Primorsko-goranska županija</c:v>
                </c:pt>
                <c:pt idx="3">
                  <c:v>Ličko-senjska županija</c:v>
                </c:pt>
                <c:pt idx="4">
                  <c:v>Šibensko-kninska županija</c:v>
                </c:pt>
                <c:pt idx="5">
                  <c:v>Splitsko-dalmatinska županija</c:v>
                </c:pt>
                <c:pt idx="6">
                  <c:v>Zadarska županija</c:v>
                </c:pt>
                <c:pt idx="7">
                  <c:v>Jadranska Hrvatska</c:v>
                </c:pt>
                <c:pt idx="8">
                  <c:v>Koprivničko-križevačka županija</c:v>
                </c:pt>
                <c:pt idx="9">
                  <c:v>Grad Zagreb</c:v>
                </c:pt>
                <c:pt idx="10">
                  <c:v>Krapinsko-zagorska županija</c:v>
                </c:pt>
                <c:pt idx="11">
                  <c:v>Zagrebačka županija</c:v>
                </c:pt>
                <c:pt idx="12">
                  <c:v>Bjelovarsko-bilogorska županija</c:v>
                </c:pt>
                <c:pt idx="13">
                  <c:v>Međimurska županija</c:v>
                </c:pt>
                <c:pt idx="14">
                  <c:v>Varaždinska županija</c:v>
                </c:pt>
                <c:pt idx="15">
                  <c:v>Požeško-slavonska županija</c:v>
                </c:pt>
                <c:pt idx="16">
                  <c:v>Virovitičko-podravska županija</c:v>
                </c:pt>
                <c:pt idx="17">
                  <c:v>Osječko-baranjska županija</c:v>
                </c:pt>
                <c:pt idx="18">
                  <c:v>Vukovarsko-srijemska županija</c:v>
                </c:pt>
                <c:pt idx="19">
                  <c:v>Sisačko-moslavačka županija</c:v>
                </c:pt>
                <c:pt idx="20">
                  <c:v>Brodsko-posavska županija</c:v>
                </c:pt>
                <c:pt idx="21">
                  <c:v>Karlovačka županija</c:v>
                </c:pt>
                <c:pt idx="22">
                  <c:v>Kontinentalna Hrvatska</c:v>
                </c:pt>
              </c:strCache>
            </c:strRef>
          </c:cat>
          <c:val>
            <c:numRef>
              <c:f>stari!$R$20:$R$42</c:f>
              <c:numCache>
                <c:formatCode>0.0%</c:formatCode>
                <c:ptCount val="23"/>
                <c:pt idx="0">
                  <c:v>9.0755830289407133E-2</c:v>
                </c:pt>
                <c:pt idx="1">
                  <c:v>9.4856438259644182E-2</c:v>
                </c:pt>
                <c:pt idx="2">
                  <c:v>0.11373587761500621</c:v>
                </c:pt>
                <c:pt idx="3">
                  <c:v>0.13357215967246674</c:v>
                </c:pt>
                <c:pt idx="4">
                  <c:v>0.13415141430948418</c:v>
                </c:pt>
                <c:pt idx="5">
                  <c:v>0.13761553109470068</c:v>
                </c:pt>
                <c:pt idx="6">
                  <c:v>0.14495798319327732</c:v>
                </c:pt>
                <c:pt idx="7">
                  <c:v>0.12074643249176729</c:v>
                </c:pt>
                <c:pt idx="8">
                  <c:v>9.0158045977011492E-2</c:v>
                </c:pt>
                <c:pt idx="9">
                  <c:v>0.10077092511013216</c:v>
                </c:pt>
                <c:pt idx="10">
                  <c:v>0.11476525289181221</c:v>
                </c:pt>
                <c:pt idx="11">
                  <c:v>0.12119118358322394</c:v>
                </c:pt>
                <c:pt idx="12">
                  <c:v>0.1213160767191642</c:v>
                </c:pt>
                <c:pt idx="13">
                  <c:v>0.12764955252001883</c:v>
                </c:pt>
                <c:pt idx="14">
                  <c:v>0.14528616972825262</c:v>
                </c:pt>
                <c:pt idx="15">
                  <c:v>0.15121368881814565</c:v>
                </c:pt>
                <c:pt idx="16">
                  <c:v>0.16638078902229847</c:v>
                </c:pt>
                <c:pt idx="17">
                  <c:v>0.18116440976206871</c:v>
                </c:pt>
                <c:pt idx="18">
                  <c:v>0.18117040630685263</c:v>
                </c:pt>
                <c:pt idx="19">
                  <c:v>0.18328623334679048</c:v>
                </c:pt>
                <c:pt idx="20">
                  <c:v>0.18881821225309675</c:v>
                </c:pt>
                <c:pt idx="21">
                  <c:v>0.19310105737562835</c:v>
                </c:pt>
                <c:pt idx="22">
                  <c:v>0.13432801735622121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497472"/>
        <c:axId val="123503360"/>
      </c:barChart>
      <c:catAx>
        <c:axId val="123497472"/>
        <c:scaling>
          <c:orientation val="minMax"/>
        </c:scaling>
        <c:delete val="0"/>
        <c:axPos val="l"/>
        <c:majorTickMark val="out"/>
        <c:minorTickMark val="none"/>
        <c:tickLblPos val="nextTo"/>
        <c:crossAx val="123503360"/>
        <c:crosses val="autoZero"/>
        <c:auto val="1"/>
        <c:lblAlgn val="ctr"/>
        <c:lblOffset val="100"/>
        <c:noMultiLvlLbl val="0"/>
      </c:catAx>
      <c:valAx>
        <c:axId val="1235033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crossAx val="12349747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200" b="1"/>
      </a:pPr>
      <a:endParaRPr lang="sr-Latn-R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827661150035708E-2"/>
          <c:y val="3.8095238095238099E-2"/>
          <c:w val="0.88000928932297484"/>
          <c:h val="0.79991355626001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Sheet10!$B$14</c:f>
              <c:strCache>
                <c:ptCount val="1"/>
                <c:pt idx="0">
                  <c:v>Jadranska Hrvatska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081622209827191E-2"/>
                  <c:y val="-6.1345840800297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244866629481572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979466517926291E-2"/>
                  <c:y val="-3.06729204001487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816222098271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Sheet10!$C$3:$F$3</c:f>
              <c:strCache>
                <c:ptCount val="4"/>
                <c:pt idx="0">
                  <c:v>Autoceste</c:v>
                </c:pt>
                <c:pt idx="1">
                  <c:v>Državne ceste</c:v>
                </c:pt>
                <c:pt idx="2">
                  <c:v>Županijske ceste</c:v>
                </c:pt>
                <c:pt idx="3">
                  <c:v>Lokalne ceste</c:v>
                </c:pt>
              </c:strCache>
            </c:strRef>
          </c:cat>
          <c:val>
            <c:numRef>
              <c:f>Sheet10!$C$14:$F$14</c:f>
              <c:numCache>
                <c:formatCode>General</c:formatCode>
                <c:ptCount val="4"/>
                <c:pt idx="0">
                  <c:v>613</c:v>
                </c:pt>
                <c:pt idx="1">
                  <c:v>3335</c:v>
                </c:pt>
                <c:pt idx="2">
                  <c:v>3802</c:v>
                </c:pt>
                <c:pt idx="3">
                  <c:v>3886</c:v>
                </c:pt>
              </c:numCache>
            </c:numRef>
          </c:val>
        </c:ser>
        <c:ser>
          <c:idx val="1"/>
          <c:order val="1"/>
          <c:tx>
            <c:strRef>
              <c:f>Sheet10!$B$15</c:f>
              <c:strCache>
                <c:ptCount val="1"/>
                <c:pt idx="0">
                  <c:v>Republika Hrvatska </c:v>
                </c:pt>
              </c:strCache>
            </c:strRef>
          </c:tx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Sheet10!$C$3:$F$3</c:f>
              <c:strCache>
                <c:ptCount val="4"/>
                <c:pt idx="0">
                  <c:v>Autoceste</c:v>
                </c:pt>
                <c:pt idx="1">
                  <c:v>Državne ceste</c:v>
                </c:pt>
                <c:pt idx="2">
                  <c:v>Županijske ceste</c:v>
                </c:pt>
                <c:pt idx="3">
                  <c:v>Lokalne ceste</c:v>
                </c:pt>
              </c:strCache>
            </c:strRef>
          </c:cat>
          <c:val>
            <c:numRef>
              <c:f>Sheet10!$C$15:$F$15</c:f>
              <c:numCache>
                <c:formatCode>General</c:formatCode>
                <c:ptCount val="4"/>
                <c:pt idx="0">
                  <c:v>1254</c:v>
                </c:pt>
                <c:pt idx="1">
                  <c:v>6581</c:v>
                </c:pt>
                <c:pt idx="2">
                  <c:v>9809</c:v>
                </c:pt>
                <c:pt idx="3">
                  <c:v>9046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3"/>
        <c:axId val="89274240"/>
        <c:axId val="89275776"/>
      </c:barChart>
      <c:catAx>
        <c:axId val="89274240"/>
        <c:scaling>
          <c:orientation val="minMax"/>
        </c:scaling>
        <c:delete val="0"/>
        <c:axPos val="b"/>
        <c:majorTickMark val="out"/>
        <c:minorTickMark val="none"/>
        <c:tickLblPos val="nextTo"/>
        <c:crossAx val="89275776"/>
        <c:crosses val="autoZero"/>
        <c:auto val="1"/>
        <c:lblAlgn val="ctr"/>
        <c:lblOffset val="100"/>
        <c:noMultiLvlLbl val="0"/>
      </c:catAx>
      <c:valAx>
        <c:axId val="89275776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892742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sr-Latn-R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92D050"/>
              </a:solidFill>
            </c:spPr>
          </c:dPt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Sheet4!$O$19:$O$25</c:f>
              <c:strCache>
                <c:ptCount val="7"/>
                <c:pt idx="0">
                  <c:v>Ličko-senjska </c:v>
                </c:pt>
                <c:pt idx="1">
                  <c:v>Istarska </c:v>
                </c:pt>
                <c:pt idx="2">
                  <c:v>Primorsko-goranska </c:v>
                </c:pt>
                <c:pt idx="3">
                  <c:v>Splitsko-dalmatinska </c:v>
                </c:pt>
                <c:pt idx="4">
                  <c:v>Zadarska </c:v>
                </c:pt>
                <c:pt idx="5">
                  <c:v>Šibensko-kninska </c:v>
                </c:pt>
                <c:pt idx="6">
                  <c:v>Dubrovačko-neretvanska </c:v>
                </c:pt>
              </c:strCache>
            </c:strRef>
          </c:cat>
          <c:val>
            <c:numRef>
              <c:f>Sheet4!$P$19:$P$25</c:f>
              <c:numCache>
                <c:formatCode>General</c:formatCode>
                <c:ptCount val="7"/>
                <c:pt idx="0">
                  <c:v>1816</c:v>
                </c:pt>
                <c:pt idx="1">
                  <c:v>1764</c:v>
                </c:pt>
                <c:pt idx="2">
                  <c:v>1537</c:v>
                </c:pt>
                <c:pt idx="3">
                  <c:v>2603</c:v>
                </c:pt>
                <c:pt idx="4">
                  <c:v>1792</c:v>
                </c:pt>
                <c:pt idx="5">
                  <c:v>1140</c:v>
                </c:pt>
                <c:pt idx="6">
                  <c:v>990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630400"/>
        <c:axId val="90632192"/>
      </c:barChart>
      <c:catAx>
        <c:axId val="90630400"/>
        <c:scaling>
          <c:orientation val="minMax"/>
        </c:scaling>
        <c:delete val="0"/>
        <c:axPos val="b"/>
        <c:majorTickMark val="out"/>
        <c:minorTickMark val="none"/>
        <c:tickLblPos val="nextTo"/>
        <c:crossAx val="90632192"/>
        <c:crosses val="autoZero"/>
        <c:auto val="1"/>
        <c:lblAlgn val="ctr"/>
        <c:lblOffset val="100"/>
        <c:noMultiLvlLbl val="0"/>
      </c:catAx>
      <c:valAx>
        <c:axId val="90632192"/>
        <c:scaling>
          <c:orientation val="minMax"/>
        </c:scaling>
        <c:delete val="0"/>
        <c:axPos val="l"/>
        <c:majorGridlines>
          <c:spPr>
            <a:ln w="12700"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90630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sr-Latn-R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250109361329836E-2"/>
          <c:y val="2.4401462210583681E-2"/>
          <c:w val="0.92652766841644796"/>
          <c:h val="0.4958721306968798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Sheet7!$T$20:$T$26</c:f>
              <c:strCache>
                <c:ptCount val="7"/>
                <c:pt idx="0">
                  <c:v>Istarska </c:v>
                </c:pt>
                <c:pt idx="1">
                  <c:v>Primorsko-goranska </c:v>
                </c:pt>
                <c:pt idx="2">
                  <c:v>Ličko-senjska </c:v>
                </c:pt>
                <c:pt idx="3">
                  <c:v>Splitsko-dalmatinska </c:v>
                </c:pt>
                <c:pt idx="4">
                  <c:v>Dubrovačko-neretvanska </c:v>
                </c:pt>
                <c:pt idx="5">
                  <c:v>Zadarska </c:v>
                </c:pt>
                <c:pt idx="6">
                  <c:v>Šibensko-kninska </c:v>
                </c:pt>
              </c:strCache>
            </c:strRef>
          </c:cat>
          <c:val>
            <c:numRef>
              <c:f>Sheet7!$U$20:$U$26</c:f>
              <c:numCache>
                <c:formatCode>General</c:formatCode>
                <c:ptCount val="7"/>
                <c:pt idx="0">
                  <c:v>627</c:v>
                </c:pt>
                <c:pt idx="1">
                  <c:v>428</c:v>
                </c:pt>
                <c:pt idx="2">
                  <c:v>339</c:v>
                </c:pt>
                <c:pt idx="3">
                  <c:v>573</c:v>
                </c:pt>
                <c:pt idx="4">
                  <c:v>556</c:v>
                </c:pt>
                <c:pt idx="5">
                  <c:v>492</c:v>
                </c:pt>
                <c:pt idx="6">
                  <c:v>382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001600"/>
        <c:axId val="91003136"/>
      </c:barChart>
      <c:catAx>
        <c:axId val="91001600"/>
        <c:scaling>
          <c:orientation val="minMax"/>
        </c:scaling>
        <c:delete val="0"/>
        <c:axPos val="b"/>
        <c:majorTickMark val="out"/>
        <c:minorTickMark val="none"/>
        <c:tickLblPos val="nextTo"/>
        <c:crossAx val="91003136"/>
        <c:crosses val="autoZero"/>
        <c:auto val="1"/>
        <c:lblAlgn val="ctr"/>
        <c:lblOffset val="100"/>
        <c:noMultiLvlLbl val="0"/>
      </c:catAx>
      <c:valAx>
        <c:axId val="91003136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91001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sr-Latn-R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Sheet5!$S$22:$S$28</c:f>
              <c:strCache>
                <c:ptCount val="7"/>
                <c:pt idx="0">
                  <c:v>Primorsko-goranska </c:v>
                </c:pt>
                <c:pt idx="1">
                  <c:v>Istarska </c:v>
                </c:pt>
                <c:pt idx="2">
                  <c:v>Ličko-senjska </c:v>
                </c:pt>
                <c:pt idx="3">
                  <c:v>Splitsko-dalmatinska </c:v>
                </c:pt>
                <c:pt idx="4">
                  <c:v>Zadarska </c:v>
                </c:pt>
                <c:pt idx="5">
                  <c:v>Šibensko-kninska </c:v>
                </c:pt>
                <c:pt idx="6">
                  <c:v>Dubrovačko-neretvanska </c:v>
                </c:pt>
              </c:strCache>
            </c:strRef>
          </c:cat>
          <c:val>
            <c:numRef>
              <c:f>Sheet5!$T$22:$T$28</c:f>
              <c:numCache>
                <c:formatCode>General</c:formatCode>
                <c:ptCount val="7"/>
                <c:pt idx="0">
                  <c:v>128</c:v>
                </c:pt>
                <c:pt idx="1">
                  <c:v>126</c:v>
                </c:pt>
                <c:pt idx="2">
                  <c:v>118</c:v>
                </c:pt>
                <c:pt idx="3">
                  <c:v>124</c:v>
                </c:pt>
                <c:pt idx="4">
                  <c:v>74</c:v>
                </c:pt>
                <c:pt idx="5">
                  <c:v>43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700160"/>
        <c:axId val="102701696"/>
      </c:barChart>
      <c:catAx>
        <c:axId val="102700160"/>
        <c:scaling>
          <c:orientation val="minMax"/>
        </c:scaling>
        <c:delete val="0"/>
        <c:axPos val="b"/>
        <c:majorTickMark val="out"/>
        <c:minorTickMark val="none"/>
        <c:tickLblPos val="nextTo"/>
        <c:crossAx val="102701696"/>
        <c:crosses val="autoZero"/>
        <c:auto val="1"/>
        <c:lblAlgn val="ctr"/>
        <c:lblOffset val="100"/>
        <c:noMultiLvlLbl val="0"/>
      </c:catAx>
      <c:valAx>
        <c:axId val="102701696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10270016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400" b="1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2558790211368"/>
          <c:y val="0.14780582574237044"/>
          <c:w val="0.370690924789218"/>
          <c:h val="0.58420153363182548"/>
        </c:manualLayout>
      </c:layout>
      <c:pieChart>
        <c:varyColors val="1"/>
        <c:ser>
          <c:idx val="0"/>
          <c:order val="0"/>
          <c:tx>
            <c:strRef>
              <c:f>'BDV struktura NUTS2'!$D$55</c:f>
              <c:strCache>
                <c:ptCount val="1"/>
                <c:pt idx="0">
                  <c:v>Jadranska Hrvatska</c:v>
                </c:pt>
              </c:strCache>
            </c:strRef>
          </c:tx>
          <c:dLbls>
            <c:dLbl>
              <c:idx val="0"/>
              <c:layout>
                <c:manualLayout>
                  <c:x val="-4.2055077145144296E-2"/>
                  <c:y val="-5.70951427041393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245763402097451"/>
                  <c:y val="4.57085223211714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406789435477471E-2"/>
                  <c:y val="-3.003789950194831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801565119931443"/>
                  <c:y val="-1.247637299170429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618167041738301E-3"/>
                  <c:y val="0.1310265808077557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1226431129942402"/>
                  <c:y val="7.52846249995765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 b="1"/>
                </a:pPr>
                <a:endParaRPr lang="sr-Latn-R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'BDV struktura NUTS2'!$B$56:$B$61</c:f>
              <c:strCache>
                <c:ptCount val="6"/>
                <c:pt idx="0">
                  <c:v>POLJOPRIVREDA, ŠUMARSTVO I RIBARSTVO </c:v>
                </c:pt>
                <c:pt idx="1">
                  <c:v> RUDARSTVO,PRERAĐIVAČKA IND., OPSKRBA EL. ENERGIJOM, OPSKRBA VODOM </c:v>
                </c:pt>
                <c:pt idx="2">
                  <c:v>GRAĐEVINARSTVO</c:v>
                </c:pt>
                <c:pt idx="3">
                  <c:v>TRGOVINA,PRIJEVOZ,PRUŽANJE SMJEŠTAJA TE PRIPREMA I USLUŽIVANJE HRANE</c:v>
                </c:pt>
                <c:pt idx="4">
                  <c:v>INF. I KOMUN.,FIN. DJEL.,  NEKRETNINE,  STRUČNE, ZNANSTVENE I TEHN.DJEL., ADMIN. I POMOĆNE USLUŽNE DJEL.</c:v>
                </c:pt>
                <c:pt idx="5">
                  <c:v> JAVNA UPRAVA I OBRANA, OBRAZOVANJE, ZDRAVSTVENA ZAŠTITa I SOC. SKRB, UMJETNOST, ZABAVA I REKREACIJA, OSTALE USLUŽNE DJEL., D. KUĆANSTAVA,  D. IZVANTERITORIJALNIH ORGANIZACIJA I TIJELA</c:v>
                </c:pt>
              </c:strCache>
            </c:strRef>
          </c:cat>
          <c:val>
            <c:numRef>
              <c:f>'BDV struktura NUTS2'!$D$56:$D$61</c:f>
              <c:numCache>
                <c:formatCode>0.00</c:formatCode>
                <c:ptCount val="6"/>
                <c:pt idx="0">
                  <c:v>2.7309713994175134E-2</c:v>
                </c:pt>
                <c:pt idx="1">
                  <c:v>0.18892614060797411</c:v>
                </c:pt>
                <c:pt idx="2">
                  <c:v>8.1026355506877187E-2</c:v>
                </c:pt>
                <c:pt idx="3">
                  <c:v>0.23489045682748727</c:v>
                </c:pt>
                <c:pt idx="4">
                  <c:v>0.28899999999999998</c:v>
                </c:pt>
                <c:pt idx="5">
                  <c:v>0.17899999999999999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Sheet6!$R$1</c:f>
              <c:strCache>
                <c:ptCount val="1"/>
                <c:pt idx="0">
                  <c:v>Državne ceste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8055555555555554E-2"/>
                  <c:y val="-2.4272647192103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444444444444189E-3"/>
                  <c:y val="2.4272647192103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3333333333333332E-3"/>
                  <c:y val="4.8545294384207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500000000000001E-2"/>
                  <c:y val="2.4272647192103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9444444444444441E-3"/>
                  <c:y val="-2.4272647192103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Sheet6!$Q$20:$Q$26</c:f>
              <c:strCache>
                <c:ptCount val="7"/>
                <c:pt idx="0">
                  <c:v>Ličko-senjska </c:v>
                </c:pt>
                <c:pt idx="1">
                  <c:v>Primorsko-goranska </c:v>
                </c:pt>
                <c:pt idx="2">
                  <c:v>Istarska </c:v>
                </c:pt>
                <c:pt idx="3">
                  <c:v>Splitsko-dalmatinska </c:v>
                </c:pt>
                <c:pt idx="4">
                  <c:v>Zadarska </c:v>
                </c:pt>
                <c:pt idx="5">
                  <c:v>Dubrovačko-neretvanska </c:v>
                </c:pt>
                <c:pt idx="6">
                  <c:v>Šibensko-kninska </c:v>
                </c:pt>
              </c:strCache>
            </c:strRef>
          </c:cat>
          <c:val>
            <c:numRef>
              <c:f>Sheet6!$R$20:$R$26</c:f>
              <c:numCache>
                <c:formatCode>General</c:formatCode>
                <c:ptCount val="7"/>
                <c:pt idx="0">
                  <c:v>526</c:v>
                </c:pt>
                <c:pt idx="1">
                  <c:v>510</c:v>
                </c:pt>
                <c:pt idx="2">
                  <c:v>331</c:v>
                </c:pt>
                <c:pt idx="3">
                  <c:v>747</c:v>
                </c:pt>
                <c:pt idx="4">
                  <c:v>510</c:v>
                </c:pt>
                <c:pt idx="5">
                  <c:v>386</c:v>
                </c:pt>
                <c:pt idx="6">
                  <c:v>325</c:v>
                </c:pt>
              </c:numCache>
            </c:numRef>
          </c:val>
        </c:ser>
        <c:ser>
          <c:idx val="1"/>
          <c:order val="1"/>
          <c:tx>
            <c:strRef>
              <c:f>Sheet6!$S$1</c:f>
              <c:strCache>
                <c:ptCount val="1"/>
                <c:pt idx="0">
                  <c:v>Županijske ceste</c:v>
                </c:pt>
              </c:strCache>
            </c:strRef>
          </c:tx>
          <c:spPr>
            <a:pattFill prst="dkVert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6.9444444444444441E-3"/>
                  <c:y val="4.8545294384207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33333333333328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888888888888888E-2"/>
                  <c:y val="-7.28179415763115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7777777777777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Sheet6!$Q$20:$Q$26</c:f>
              <c:strCache>
                <c:ptCount val="7"/>
                <c:pt idx="0">
                  <c:v>Ličko-senjska </c:v>
                </c:pt>
                <c:pt idx="1">
                  <c:v>Primorsko-goranska </c:v>
                </c:pt>
                <c:pt idx="2">
                  <c:v>Istarska </c:v>
                </c:pt>
                <c:pt idx="3">
                  <c:v>Splitsko-dalmatinska </c:v>
                </c:pt>
                <c:pt idx="4">
                  <c:v>Zadarska </c:v>
                </c:pt>
                <c:pt idx="5">
                  <c:v>Dubrovačko-neretvanska </c:v>
                </c:pt>
                <c:pt idx="6">
                  <c:v>Šibensko-kninska </c:v>
                </c:pt>
              </c:strCache>
            </c:strRef>
          </c:cat>
          <c:val>
            <c:numRef>
              <c:f>Sheet6!$S$20:$S$26</c:f>
              <c:numCache>
                <c:formatCode>General</c:formatCode>
                <c:ptCount val="7"/>
                <c:pt idx="0">
                  <c:v>515</c:v>
                </c:pt>
                <c:pt idx="1">
                  <c:v>570</c:v>
                </c:pt>
                <c:pt idx="2">
                  <c:v>644</c:v>
                </c:pt>
                <c:pt idx="3">
                  <c:v>830</c:v>
                </c:pt>
                <c:pt idx="4">
                  <c:v>528</c:v>
                </c:pt>
                <c:pt idx="5">
                  <c:v>273</c:v>
                </c:pt>
                <c:pt idx="6">
                  <c:v>442</c:v>
                </c:pt>
              </c:numCache>
            </c:numRef>
          </c:val>
        </c:ser>
        <c:ser>
          <c:idx val="2"/>
          <c:order val="2"/>
          <c:tx>
            <c:strRef>
              <c:f>Sheet6!$T$1</c:f>
              <c:strCache>
                <c:ptCount val="1"/>
                <c:pt idx="0">
                  <c:v>Lokalne ceste</c:v>
                </c:pt>
              </c:strCache>
            </c:strRef>
          </c:tx>
          <c:spPr>
            <a:pattFill prst="trellis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dLbls>
            <c:dLbl>
              <c:idx val="6"/>
              <c:layout>
                <c:manualLayout>
                  <c:x val="1.25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Sheet6!$Q$20:$Q$26</c:f>
              <c:strCache>
                <c:ptCount val="7"/>
                <c:pt idx="0">
                  <c:v>Ličko-senjska </c:v>
                </c:pt>
                <c:pt idx="1">
                  <c:v>Primorsko-goranska </c:v>
                </c:pt>
                <c:pt idx="2">
                  <c:v>Istarska </c:v>
                </c:pt>
                <c:pt idx="3">
                  <c:v>Splitsko-dalmatinska </c:v>
                </c:pt>
                <c:pt idx="4">
                  <c:v>Zadarska </c:v>
                </c:pt>
                <c:pt idx="5">
                  <c:v>Dubrovačko-neretvanska </c:v>
                </c:pt>
                <c:pt idx="6">
                  <c:v>Šibensko-kninska </c:v>
                </c:pt>
              </c:strCache>
            </c:strRef>
          </c:cat>
          <c:val>
            <c:numRef>
              <c:f>Sheet6!$T$20:$T$26</c:f>
              <c:numCache>
                <c:formatCode>General</c:formatCode>
                <c:ptCount val="7"/>
                <c:pt idx="0">
                  <c:v>658</c:v>
                </c:pt>
                <c:pt idx="1">
                  <c:v>323</c:v>
                </c:pt>
                <c:pt idx="2">
                  <c:v>663</c:v>
                </c:pt>
                <c:pt idx="3">
                  <c:v>902</c:v>
                </c:pt>
                <c:pt idx="4">
                  <c:v>680</c:v>
                </c:pt>
                <c:pt idx="5">
                  <c:v>331</c:v>
                </c:pt>
                <c:pt idx="6">
                  <c:v>329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172928"/>
        <c:axId val="102191104"/>
      </c:barChart>
      <c:catAx>
        <c:axId val="102172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sr-Latn-RS"/>
          </a:p>
        </c:txPr>
        <c:crossAx val="102191104"/>
        <c:crosses val="autoZero"/>
        <c:auto val="1"/>
        <c:lblAlgn val="ctr"/>
        <c:lblOffset val="100"/>
        <c:noMultiLvlLbl val="0"/>
      </c:catAx>
      <c:valAx>
        <c:axId val="102191104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1021729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0886917080984217E-2"/>
          <c:y val="0.91080405050917157"/>
          <c:w val="0.5463228425751917"/>
          <c:h val="6.6973733749275663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400" b="1"/>
      </a:pPr>
      <a:endParaRPr lang="sr-Latn-R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8"/>
              <c:layout/>
              <c:tx>
                <c:rich>
                  <a:bodyPr/>
                  <a:lstStyle/>
                  <a:p>
                    <a:r>
                      <a:rPr lang="hr-HR" b="1">
                        <a:solidFill>
                          <a:srgbClr val="002060"/>
                        </a:solidFill>
                      </a:rPr>
                      <a:t>n.p.</a:t>
                    </a:r>
                    <a:endParaRPr lang="en-US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Sheet1!$B$2:$B$10</c:f>
              <c:strCache>
                <c:ptCount val="9"/>
                <c:pt idx="0">
                  <c:v>Zagreb</c:v>
                </c:pt>
                <c:pt idx="1">
                  <c:v>Split</c:v>
                </c:pt>
                <c:pt idx="2">
                  <c:v>Dubrovnik</c:v>
                </c:pt>
                <c:pt idx="3">
                  <c:v>Zadar</c:v>
                </c:pt>
                <c:pt idx="4">
                  <c:v>Pula</c:v>
                </c:pt>
                <c:pt idx="5">
                  <c:v>Rijeka</c:v>
                </c:pt>
                <c:pt idx="6">
                  <c:v>Osijek</c:v>
                </c:pt>
                <c:pt idx="7">
                  <c:v>Brač</c:v>
                </c:pt>
                <c:pt idx="8">
                  <c:v>Mali Lošinj</c:v>
                </c:pt>
              </c:strCache>
            </c:strRef>
          </c:cat>
          <c:val>
            <c:numRef>
              <c:f>Sheet1!$D$2:$D$10</c:f>
              <c:numCache>
                <c:formatCode>#,##0.0</c:formatCode>
                <c:ptCount val="9"/>
                <c:pt idx="0">
                  <c:v>2418.239</c:v>
                </c:pt>
                <c:pt idx="1">
                  <c:v>1729.3119999999999</c:v>
                </c:pt>
                <c:pt idx="2">
                  <c:v>1570.617</c:v>
                </c:pt>
                <c:pt idx="3">
                  <c:v>475.79500000000002</c:v>
                </c:pt>
                <c:pt idx="4">
                  <c:v>370.85300000000001</c:v>
                </c:pt>
                <c:pt idx="5">
                  <c:v>101.93899999999999</c:v>
                </c:pt>
                <c:pt idx="6">
                  <c:v>26.768000000000001</c:v>
                </c:pt>
                <c:pt idx="7">
                  <c:v>9.6159999999999997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262656"/>
        <c:axId val="102264192"/>
      </c:barChart>
      <c:catAx>
        <c:axId val="102262656"/>
        <c:scaling>
          <c:orientation val="minMax"/>
        </c:scaling>
        <c:delete val="0"/>
        <c:axPos val="b"/>
        <c:majorTickMark val="out"/>
        <c:minorTickMark val="none"/>
        <c:tickLblPos val="nextTo"/>
        <c:crossAx val="102264192"/>
        <c:crosses val="autoZero"/>
        <c:auto val="1"/>
        <c:lblAlgn val="ctr"/>
        <c:lblOffset val="100"/>
        <c:noMultiLvlLbl val="0"/>
      </c:catAx>
      <c:valAx>
        <c:axId val="102264192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.0" sourceLinked="1"/>
        <c:majorTickMark val="out"/>
        <c:minorTickMark val="none"/>
        <c:tickLblPos val="nextTo"/>
        <c:crossAx val="102262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sr-Latn-R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Sheet11!$A$46</c:f>
              <c:strCache>
                <c:ptCount val="1"/>
                <c:pt idx="0">
                  <c:v>Jadranska Hrvatska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Sheet11!$B$44:$E$44</c:f>
              <c:strCache>
                <c:ptCount val="4"/>
                <c:pt idx="0">
                  <c:v>2008.</c:v>
                </c:pt>
                <c:pt idx="1">
                  <c:v>2009.</c:v>
                </c:pt>
                <c:pt idx="2">
                  <c:v>2010.</c:v>
                </c:pt>
                <c:pt idx="3">
                  <c:v>2011.</c:v>
                </c:pt>
              </c:strCache>
            </c:strRef>
          </c:cat>
          <c:val>
            <c:numRef>
              <c:f>Sheet11!$B$46:$E$46</c:f>
              <c:numCache>
                <c:formatCode>0.0</c:formatCode>
                <c:ptCount val="4"/>
                <c:pt idx="0">
                  <c:v>701.92</c:v>
                </c:pt>
                <c:pt idx="1">
                  <c:v>992.53</c:v>
                </c:pt>
                <c:pt idx="2">
                  <c:v>690.82</c:v>
                </c:pt>
                <c:pt idx="3">
                  <c:v>530.29999999999995</c:v>
                </c:pt>
              </c:numCache>
            </c:numRef>
          </c:val>
        </c:ser>
        <c:ser>
          <c:idx val="1"/>
          <c:order val="1"/>
          <c:tx>
            <c:strRef>
              <c:f>Sheet11!$A$47</c:f>
              <c:strCache>
                <c:ptCount val="1"/>
                <c:pt idx="0">
                  <c:v>Republika Hrvatska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957240155990201E-2"/>
                  <c:y val="-3.7525381340607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882410428973052E-2"/>
                  <c:y val="-7.5050762681215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925170272982851E-2"/>
                  <c:y val="3.7525381340607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957240155990201E-2"/>
                  <c:y val="-3.75253813406078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Sheet11!$B$44:$E$44</c:f>
              <c:strCache>
                <c:ptCount val="4"/>
                <c:pt idx="0">
                  <c:v>2008.</c:v>
                </c:pt>
                <c:pt idx="1">
                  <c:v>2009.</c:v>
                </c:pt>
                <c:pt idx="2">
                  <c:v>2010.</c:v>
                </c:pt>
                <c:pt idx="3">
                  <c:v>2011.</c:v>
                </c:pt>
              </c:strCache>
            </c:strRef>
          </c:cat>
          <c:val>
            <c:numRef>
              <c:f>Sheet11!$B$47:$E$47</c:f>
              <c:numCache>
                <c:formatCode>0.0</c:formatCode>
                <c:ptCount val="4"/>
                <c:pt idx="0">
                  <c:v>522.69000000000005</c:v>
                </c:pt>
                <c:pt idx="1">
                  <c:v>481.27</c:v>
                </c:pt>
                <c:pt idx="2">
                  <c:v>505.62</c:v>
                </c:pt>
                <c:pt idx="3">
                  <c:v>661.39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416768"/>
        <c:axId val="102418304"/>
      </c:barChart>
      <c:catAx>
        <c:axId val="102416768"/>
        <c:scaling>
          <c:orientation val="minMax"/>
        </c:scaling>
        <c:delete val="0"/>
        <c:axPos val="b"/>
        <c:majorTickMark val="out"/>
        <c:minorTickMark val="none"/>
        <c:tickLblPos val="nextTo"/>
        <c:crossAx val="102418304"/>
        <c:crosses val="autoZero"/>
        <c:auto val="1"/>
        <c:lblAlgn val="ctr"/>
        <c:lblOffset val="100"/>
        <c:noMultiLvlLbl val="0"/>
      </c:catAx>
      <c:valAx>
        <c:axId val="102418304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.0" sourceLinked="1"/>
        <c:majorTickMark val="out"/>
        <c:minorTickMark val="none"/>
        <c:tickLblPos val="nextTo"/>
        <c:crossAx val="1024167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sr-Latn-R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Sheet11!$K$69</c:f>
              <c:strCache>
                <c:ptCount val="1"/>
                <c:pt idx="0">
                  <c:v>Jadranska Hrvatska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-4.0185960471229673E-2"/>
                  <c:y val="-1.4697441025071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Sheet11!$L$68:$O$68</c:f>
              <c:strCache>
                <c:ptCount val="4"/>
                <c:pt idx="0">
                  <c:v>2008.</c:v>
                </c:pt>
                <c:pt idx="1">
                  <c:v>2009.</c:v>
                </c:pt>
                <c:pt idx="2">
                  <c:v>2010.</c:v>
                </c:pt>
                <c:pt idx="3">
                  <c:v>2011.</c:v>
                </c:pt>
              </c:strCache>
            </c:strRef>
          </c:cat>
          <c:val>
            <c:numRef>
              <c:f>Sheet11!$L$69:$O$69</c:f>
              <c:numCache>
                <c:formatCode>0.0</c:formatCode>
                <c:ptCount val="4"/>
                <c:pt idx="0">
                  <c:v>2107.37</c:v>
                </c:pt>
                <c:pt idx="1">
                  <c:v>3053.2</c:v>
                </c:pt>
                <c:pt idx="2">
                  <c:v>2221.0700000000002</c:v>
                </c:pt>
                <c:pt idx="3">
                  <c:v>1681.39</c:v>
                </c:pt>
              </c:numCache>
            </c:numRef>
          </c:val>
        </c:ser>
        <c:ser>
          <c:idx val="1"/>
          <c:order val="1"/>
          <c:tx>
            <c:strRef>
              <c:f>Sheet11!$K$70</c:f>
              <c:strCache>
                <c:ptCount val="1"/>
                <c:pt idx="0">
                  <c:v>Republika Hrvatska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003505014117419E-2"/>
                  <c:y val="7.3487205125356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368415928341934E-2"/>
                  <c:y val="7.3487205125356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277188199785807E-2"/>
                  <c:y val="1.8371801281339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Sheet11!$L$68:$O$68</c:f>
              <c:strCache>
                <c:ptCount val="4"/>
                <c:pt idx="0">
                  <c:v>2008.</c:v>
                </c:pt>
                <c:pt idx="1">
                  <c:v>2009.</c:v>
                </c:pt>
                <c:pt idx="2">
                  <c:v>2010.</c:v>
                </c:pt>
                <c:pt idx="3">
                  <c:v>2011.</c:v>
                </c:pt>
              </c:strCache>
            </c:strRef>
          </c:cat>
          <c:val>
            <c:numRef>
              <c:f>Sheet11!$L$70:$O$70</c:f>
              <c:numCache>
                <c:formatCode>0.0</c:formatCode>
                <c:ptCount val="4"/>
                <c:pt idx="0">
                  <c:v>1508.86</c:v>
                </c:pt>
                <c:pt idx="1">
                  <c:v>1416.33</c:v>
                </c:pt>
                <c:pt idx="2">
                  <c:v>1564.84</c:v>
                </c:pt>
                <c:pt idx="3">
                  <c:v>2028.73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12960"/>
        <c:axId val="102322944"/>
      </c:barChart>
      <c:catAx>
        <c:axId val="102312960"/>
        <c:scaling>
          <c:orientation val="minMax"/>
        </c:scaling>
        <c:delete val="0"/>
        <c:axPos val="b"/>
        <c:majorTickMark val="out"/>
        <c:minorTickMark val="none"/>
        <c:tickLblPos val="nextTo"/>
        <c:crossAx val="102322944"/>
        <c:crosses val="autoZero"/>
        <c:auto val="1"/>
        <c:lblAlgn val="ctr"/>
        <c:lblOffset val="100"/>
        <c:noMultiLvlLbl val="0"/>
      </c:catAx>
      <c:valAx>
        <c:axId val="10232294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023129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sr-Latn-R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Sheet9!$R$19:$R$25</c:f>
              <c:strCache>
                <c:ptCount val="7"/>
                <c:pt idx="0">
                  <c:v>Primorsko-goranska</c:v>
                </c:pt>
                <c:pt idx="1">
                  <c:v>Istarska</c:v>
                </c:pt>
                <c:pt idx="2">
                  <c:v>Ličko-senjska</c:v>
                </c:pt>
                <c:pt idx="3">
                  <c:v>Zadarska</c:v>
                </c:pt>
                <c:pt idx="4">
                  <c:v>Šibensko-kninska</c:v>
                </c:pt>
                <c:pt idx="5">
                  <c:v>Dubrovačko-neretvanska</c:v>
                </c:pt>
                <c:pt idx="6">
                  <c:v>Splitsko-dalmatinska</c:v>
                </c:pt>
              </c:strCache>
            </c:strRef>
          </c:cat>
          <c:val>
            <c:numRef>
              <c:f>Sheet9!$S$19:$S$25</c:f>
              <c:numCache>
                <c:formatCode>General</c:formatCode>
                <c:ptCount val="7"/>
                <c:pt idx="0">
                  <c:v>1645.05</c:v>
                </c:pt>
                <c:pt idx="1">
                  <c:v>354.41</c:v>
                </c:pt>
                <c:pt idx="2">
                  <c:v>27.17</c:v>
                </c:pt>
                <c:pt idx="3">
                  <c:v>833.27</c:v>
                </c:pt>
                <c:pt idx="4">
                  <c:v>131.4</c:v>
                </c:pt>
                <c:pt idx="5">
                  <c:v>68.959999999999994</c:v>
                </c:pt>
                <c:pt idx="6">
                  <c:v>47.68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149568"/>
        <c:axId val="103151104"/>
      </c:barChart>
      <c:catAx>
        <c:axId val="103149568"/>
        <c:scaling>
          <c:orientation val="minMax"/>
        </c:scaling>
        <c:delete val="0"/>
        <c:axPos val="b"/>
        <c:majorTickMark val="out"/>
        <c:minorTickMark val="none"/>
        <c:tickLblPos val="nextTo"/>
        <c:crossAx val="103151104"/>
        <c:crosses val="autoZero"/>
        <c:auto val="1"/>
        <c:lblAlgn val="ctr"/>
        <c:lblOffset val="100"/>
        <c:noMultiLvlLbl val="0"/>
      </c:catAx>
      <c:valAx>
        <c:axId val="103151104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10314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sr-Latn-RS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020129291915818"/>
          <c:y val="4.7619047619047616E-2"/>
          <c:w val="0.74779113758781657"/>
          <c:h val="0.6314520912158707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Sheet12!$B$36</c:f>
              <c:strCache>
                <c:ptCount val="1"/>
                <c:pt idx="0">
                  <c:v>Zaštita zraka i klime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Sheet12!$A$49:$A$50</c:f>
              <c:strCache>
                <c:ptCount val="2"/>
                <c:pt idx="0">
                  <c:v>Jadranska Hrvatska</c:v>
                </c:pt>
                <c:pt idx="1">
                  <c:v>Republika Hrvatska </c:v>
                </c:pt>
              </c:strCache>
            </c:strRef>
          </c:cat>
          <c:val>
            <c:numRef>
              <c:f>Sheet12!$B$49:$B$50</c:f>
              <c:numCache>
                <c:formatCode>0.0%</c:formatCode>
                <c:ptCount val="2"/>
                <c:pt idx="0">
                  <c:v>5.0473224089025243E-2</c:v>
                </c:pt>
                <c:pt idx="1">
                  <c:v>6.8293469144088972E-2</c:v>
                </c:pt>
              </c:numCache>
            </c:numRef>
          </c:val>
        </c:ser>
        <c:ser>
          <c:idx val="1"/>
          <c:order val="1"/>
          <c:tx>
            <c:strRef>
              <c:f>Sheet12!$C$36</c:f>
              <c:strCache>
                <c:ptCount val="1"/>
                <c:pt idx="0">
                  <c:v>Otpadne vode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Sheet12!$A$49:$A$50</c:f>
              <c:strCache>
                <c:ptCount val="2"/>
                <c:pt idx="0">
                  <c:v>Jadranska Hrvatska</c:v>
                </c:pt>
                <c:pt idx="1">
                  <c:v>Republika Hrvatska </c:v>
                </c:pt>
              </c:strCache>
            </c:strRef>
          </c:cat>
          <c:val>
            <c:numRef>
              <c:f>Sheet12!$C$49:$C$50</c:f>
              <c:numCache>
                <c:formatCode>0.0%</c:formatCode>
                <c:ptCount val="2"/>
                <c:pt idx="0">
                  <c:v>0.39827454085160274</c:v>
                </c:pt>
                <c:pt idx="1">
                  <c:v>0.36579126978320259</c:v>
                </c:pt>
              </c:numCache>
            </c:numRef>
          </c:val>
        </c:ser>
        <c:ser>
          <c:idx val="2"/>
          <c:order val="2"/>
          <c:tx>
            <c:strRef>
              <c:f>Sheet12!$D$36</c:f>
              <c:strCache>
                <c:ptCount val="1"/>
                <c:pt idx="0">
                  <c:v>Gospodarenje otpadom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Sheet12!$A$49:$A$50</c:f>
              <c:strCache>
                <c:ptCount val="2"/>
                <c:pt idx="0">
                  <c:v>Jadranska Hrvatska</c:v>
                </c:pt>
                <c:pt idx="1">
                  <c:v>Republika Hrvatska </c:v>
                </c:pt>
              </c:strCache>
            </c:strRef>
          </c:cat>
          <c:val>
            <c:numRef>
              <c:f>Sheet12!$D$49:$D$50</c:f>
              <c:numCache>
                <c:formatCode>0.0%</c:formatCode>
                <c:ptCount val="2"/>
                <c:pt idx="0">
                  <c:v>5.7075759987054372E-2</c:v>
                </c:pt>
                <c:pt idx="1">
                  <c:v>0.30454671251658139</c:v>
                </c:pt>
              </c:numCache>
            </c:numRef>
          </c:val>
        </c:ser>
        <c:ser>
          <c:idx val="3"/>
          <c:order val="3"/>
          <c:tx>
            <c:strRef>
              <c:f>Sheet12!$E$36</c:f>
              <c:strCache>
                <c:ptCount val="1"/>
                <c:pt idx="0">
                  <c:v>Zaštita tla, podzemne i povr. vode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Sheet12!$A$49:$A$50</c:f>
              <c:strCache>
                <c:ptCount val="2"/>
                <c:pt idx="0">
                  <c:v>Jadranska Hrvatska</c:v>
                </c:pt>
                <c:pt idx="1">
                  <c:v>Republika Hrvatska </c:v>
                </c:pt>
              </c:strCache>
            </c:strRef>
          </c:cat>
          <c:val>
            <c:numRef>
              <c:f>Sheet12!$E$49:$E$50</c:f>
              <c:numCache>
                <c:formatCode>0.0%</c:formatCode>
                <c:ptCount val="2"/>
                <c:pt idx="0">
                  <c:v>6.0746807392379469E-2</c:v>
                </c:pt>
                <c:pt idx="1">
                  <c:v>8.3888872983506821E-2</c:v>
                </c:pt>
              </c:numCache>
            </c:numRef>
          </c:val>
        </c:ser>
        <c:ser>
          <c:idx val="4"/>
          <c:order val="4"/>
          <c:tx>
            <c:strRef>
              <c:f>Sheet12!$F$36</c:f>
              <c:strCache>
                <c:ptCount val="1"/>
                <c:pt idx="0">
                  <c:v>Ostalo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Sheet12!$A$49:$A$50</c:f>
              <c:strCache>
                <c:ptCount val="2"/>
                <c:pt idx="0">
                  <c:v>Jadranska Hrvatska</c:v>
                </c:pt>
                <c:pt idx="1">
                  <c:v>Republika Hrvatska </c:v>
                </c:pt>
              </c:strCache>
            </c:strRef>
          </c:cat>
          <c:val>
            <c:numRef>
              <c:f>Sheet12!$F$49:$F$50</c:f>
              <c:numCache>
                <c:formatCode>0.0%</c:formatCode>
                <c:ptCount val="2"/>
                <c:pt idx="0">
                  <c:v>0.43342966767993818</c:v>
                </c:pt>
                <c:pt idx="1">
                  <c:v>0.17747967557262026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100"/>
        <c:axId val="102808576"/>
        <c:axId val="102822656"/>
      </c:barChart>
      <c:catAx>
        <c:axId val="102808576"/>
        <c:scaling>
          <c:orientation val="minMax"/>
        </c:scaling>
        <c:delete val="0"/>
        <c:axPos val="l"/>
        <c:majorTickMark val="out"/>
        <c:minorTickMark val="none"/>
        <c:tickLblPos val="nextTo"/>
        <c:crossAx val="102822656"/>
        <c:crosses val="autoZero"/>
        <c:auto val="1"/>
        <c:lblAlgn val="ctr"/>
        <c:lblOffset val="100"/>
        <c:noMultiLvlLbl val="0"/>
      </c:catAx>
      <c:valAx>
        <c:axId val="102822656"/>
        <c:scaling>
          <c:orientation val="minMax"/>
        </c:scaling>
        <c:delete val="0"/>
        <c:axPos val="b"/>
        <c:majorGridlines>
          <c:spPr>
            <a:ln>
              <a:prstDash val="sysDash"/>
            </a:ln>
          </c:spPr>
        </c:majorGridlines>
        <c:numFmt formatCode="0%" sourceLinked="1"/>
        <c:majorTickMark val="out"/>
        <c:minorTickMark val="none"/>
        <c:tickLblPos val="nextTo"/>
        <c:crossAx val="1028085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871210499998434"/>
          <c:y val="0.81782288577564166"/>
          <c:w val="0.82803017954691904"/>
          <c:h val="0.177848109895353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sr-Latn-R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Sheet10!$Z$21</c:f>
              <c:strCache>
                <c:ptCount val="1"/>
                <c:pt idx="0">
                  <c:v>Zaštita zraka i klime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779E-3"/>
                  <c:y val="-8.7008850868422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Sheet10!$Y$37:$Y$39</c:f>
              <c:strCache>
                <c:ptCount val="3"/>
                <c:pt idx="0">
                  <c:v>Primorsko-goranska </c:v>
                </c:pt>
                <c:pt idx="1">
                  <c:v>Ličko-senjska </c:v>
                </c:pt>
                <c:pt idx="2">
                  <c:v>Istarska </c:v>
                </c:pt>
              </c:strCache>
            </c:strRef>
          </c:cat>
          <c:val>
            <c:numRef>
              <c:f>Sheet10!$Z$37:$Z$39</c:f>
              <c:numCache>
                <c:formatCode>0.0%</c:formatCode>
                <c:ptCount val="3"/>
                <c:pt idx="0">
                  <c:v>8.2202982400631161E-3</c:v>
                </c:pt>
                <c:pt idx="1">
                  <c:v>0.34883720930232559</c:v>
                </c:pt>
                <c:pt idx="2">
                  <c:v>0.15681209468002666</c:v>
                </c:pt>
              </c:numCache>
            </c:numRef>
          </c:val>
        </c:ser>
        <c:ser>
          <c:idx val="1"/>
          <c:order val="1"/>
          <c:tx>
            <c:strRef>
              <c:f>Sheet10!$AA$21</c:f>
              <c:strCache>
                <c:ptCount val="1"/>
                <c:pt idx="0">
                  <c:v>Otpadne vode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5.5555555555556061E-3"/>
                  <c:y val="-9.4063622560456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Sheet10!$Y$37:$Y$39</c:f>
              <c:strCache>
                <c:ptCount val="3"/>
                <c:pt idx="0">
                  <c:v>Primorsko-goranska </c:v>
                </c:pt>
                <c:pt idx="1">
                  <c:v>Ličko-senjska </c:v>
                </c:pt>
                <c:pt idx="2">
                  <c:v>Istarska </c:v>
                </c:pt>
              </c:strCache>
            </c:strRef>
          </c:cat>
          <c:val>
            <c:numRef>
              <c:f>Sheet10!$AA$37:$AA$39</c:f>
              <c:numCache>
                <c:formatCode>0.0%</c:formatCode>
                <c:ptCount val="3"/>
                <c:pt idx="0">
                  <c:v>0.2082770041214492</c:v>
                </c:pt>
                <c:pt idx="1">
                  <c:v>7.2674418604651162E-3</c:v>
                </c:pt>
                <c:pt idx="2">
                  <c:v>0.58379671801286148</c:v>
                </c:pt>
              </c:numCache>
            </c:numRef>
          </c:val>
        </c:ser>
        <c:ser>
          <c:idx val="2"/>
          <c:order val="2"/>
          <c:tx>
            <c:strRef>
              <c:f>Sheet10!$AB$21</c:f>
              <c:strCache>
                <c:ptCount val="1"/>
                <c:pt idx="0">
                  <c:v>Gospodarenje otpadom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888888888888889E-3"/>
                  <c:y val="-8.7008850868422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7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Sheet10!$Y$37:$Y$39</c:f>
              <c:strCache>
                <c:ptCount val="3"/>
                <c:pt idx="0">
                  <c:v>Primorsko-goranska </c:v>
                </c:pt>
                <c:pt idx="1">
                  <c:v>Ličko-senjska </c:v>
                </c:pt>
                <c:pt idx="2">
                  <c:v>Istarska </c:v>
                </c:pt>
              </c:strCache>
            </c:strRef>
          </c:cat>
          <c:val>
            <c:numRef>
              <c:f>Sheet10!$AB$37:$AB$39</c:f>
              <c:numCache>
                <c:formatCode>0.0%</c:formatCode>
                <c:ptCount val="3"/>
                <c:pt idx="0">
                  <c:v>3.6332855305492663E-2</c:v>
                </c:pt>
                <c:pt idx="1">
                  <c:v>9.7383720930232565E-2</c:v>
                </c:pt>
                <c:pt idx="2">
                  <c:v>0.20764618710317731</c:v>
                </c:pt>
              </c:numCache>
            </c:numRef>
          </c:val>
        </c:ser>
        <c:ser>
          <c:idx val="3"/>
          <c:order val="3"/>
          <c:tx>
            <c:strRef>
              <c:f>Sheet10!$AC$21</c:f>
              <c:strCache>
                <c:ptCount val="1"/>
                <c:pt idx="0">
                  <c:v>Zaštita tla, podzemne i povr. vode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4.1666666666666666E-3"/>
                  <c:y val="-9.8766803688479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Sheet10!$Y$37:$Y$39</c:f>
              <c:strCache>
                <c:ptCount val="3"/>
                <c:pt idx="0">
                  <c:v>Primorsko-goranska </c:v>
                </c:pt>
                <c:pt idx="1">
                  <c:v>Ličko-senjska </c:v>
                </c:pt>
                <c:pt idx="2">
                  <c:v>Istarska </c:v>
                </c:pt>
              </c:strCache>
            </c:strRef>
          </c:cat>
          <c:val>
            <c:numRef>
              <c:f>Sheet10!$AC$37:$AC$39</c:f>
              <c:numCache>
                <c:formatCode>0.0%</c:formatCode>
                <c:ptCount val="3"/>
                <c:pt idx="0">
                  <c:v>8.9354908962405638E-2</c:v>
                </c:pt>
                <c:pt idx="1">
                  <c:v>0.50508720930232553</c:v>
                </c:pt>
                <c:pt idx="2">
                  <c:v>4.4185825187279919E-3</c:v>
                </c:pt>
              </c:numCache>
            </c:numRef>
          </c:val>
        </c:ser>
        <c:ser>
          <c:idx val="4"/>
          <c:order val="4"/>
          <c:tx>
            <c:strRef>
              <c:f>Sheet10!$AD$21</c:f>
              <c:strCache>
                <c:ptCount val="1"/>
                <c:pt idx="0">
                  <c:v>Ostalo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Sheet10!$Y$37:$Y$39</c:f>
              <c:strCache>
                <c:ptCount val="3"/>
                <c:pt idx="0">
                  <c:v>Primorsko-goranska </c:v>
                </c:pt>
                <c:pt idx="1">
                  <c:v>Ličko-senjska </c:v>
                </c:pt>
                <c:pt idx="2">
                  <c:v>Istarska </c:v>
                </c:pt>
              </c:strCache>
            </c:strRef>
          </c:cat>
          <c:val>
            <c:numRef>
              <c:f>Sheet10!$AD$37:$AD$39</c:f>
              <c:numCache>
                <c:formatCode>0.0%</c:formatCode>
                <c:ptCount val="3"/>
                <c:pt idx="0">
                  <c:v>0.65781493337058938</c:v>
                </c:pt>
                <c:pt idx="1">
                  <c:v>4.142441860465116E-2</c:v>
                </c:pt>
                <c:pt idx="2">
                  <c:v>4.7326417685206588E-2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213696"/>
        <c:axId val="103219584"/>
      </c:barChart>
      <c:catAx>
        <c:axId val="103213696"/>
        <c:scaling>
          <c:orientation val="minMax"/>
        </c:scaling>
        <c:delete val="0"/>
        <c:axPos val="l"/>
        <c:majorTickMark val="out"/>
        <c:minorTickMark val="none"/>
        <c:tickLblPos val="nextTo"/>
        <c:crossAx val="103219584"/>
        <c:crosses val="autoZero"/>
        <c:auto val="1"/>
        <c:lblAlgn val="ctr"/>
        <c:lblOffset val="100"/>
        <c:noMultiLvlLbl val="0"/>
      </c:catAx>
      <c:valAx>
        <c:axId val="10321958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032136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b="1"/>
      </a:pPr>
      <a:endParaRPr lang="sr-Latn-R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Sheet10!$Z$21</c:f>
              <c:strCache>
                <c:ptCount val="1"/>
                <c:pt idx="0">
                  <c:v>Zaštita zraka i klime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Sheet10!$Y$40:$Y$43</c:f>
              <c:strCache>
                <c:ptCount val="4"/>
                <c:pt idx="0">
                  <c:v>Zadarska </c:v>
                </c:pt>
                <c:pt idx="1">
                  <c:v>Šibensko-kninska </c:v>
                </c:pt>
                <c:pt idx="2">
                  <c:v>Splitsko-dalmatinska </c:v>
                </c:pt>
                <c:pt idx="3">
                  <c:v>Dubrovačko-neretvanska </c:v>
                </c:pt>
              </c:strCache>
            </c:strRef>
          </c:cat>
          <c:val>
            <c:numRef>
              <c:f>Sheet10!$Z$40:$Z$43</c:f>
              <c:numCache>
                <c:formatCode>0.0%</c:formatCode>
                <c:ptCount val="4"/>
                <c:pt idx="0">
                  <c:v>4.9371918663290563E-4</c:v>
                </c:pt>
                <c:pt idx="1">
                  <c:v>0.53726339316895999</c:v>
                </c:pt>
                <c:pt idx="2">
                  <c:v>0.64681087590902775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Sheet10!$AA$21</c:f>
              <c:strCache>
                <c:ptCount val="1"/>
                <c:pt idx="0">
                  <c:v>Otpadne vode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Sheet10!$Y$40:$Y$43</c:f>
              <c:strCache>
                <c:ptCount val="4"/>
                <c:pt idx="0">
                  <c:v>Zadarska </c:v>
                </c:pt>
                <c:pt idx="1">
                  <c:v>Šibensko-kninska </c:v>
                </c:pt>
                <c:pt idx="2">
                  <c:v>Splitsko-dalmatinska </c:v>
                </c:pt>
                <c:pt idx="3">
                  <c:v>Dubrovačko-neretvanska </c:v>
                </c:pt>
              </c:strCache>
            </c:strRef>
          </c:cat>
          <c:val>
            <c:numRef>
              <c:f>Sheet10!$AA$40:$AA$43</c:f>
              <c:numCache>
                <c:formatCode>0.0%</c:formatCode>
                <c:ptCount val="4"/>
                <c:pt idx="0">
                  <c:v>0.99737623517960794</c:v>
                </c:pt>
                <c:pt idx="1">
                  <c:v>0.46273660683104001</c:v>
                </c:pt>
                <c:pt idx="2">
                  <c:v>8.0272360924544914E-2</c:v>
                </c:pt>
                <c:pt idx="3">
                  <c:v>0.44223676383105293</c:v>
                </c:pt>
              </c:numCache>
            </c:numRef>
          </c:val>
        </c:ser>
        <c:ser>
          <c:idx val="2"/>
          <c:order val="2"/>
          <c:tx>
            <c:strRef>
              <c:f>Sheet10!$AB$21</c:f>
              <c:strCache>
                <c:ptCount val="1"/>
                <c:pt idx="0">
                  <c:v>Gospodarenje otpadom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Sheet10!$Y$40:$Y$43</c:f>
              <c:strCache>
                <c:ptCount val="4"/>
                <c:pt idx="0">
                  <c:v>Zadarska </c:v>
                </c:pt>
                <c:pt idx="1">
                  <c:v>Šibensko-kninska </c:v>
                </c:pt>
                <c:pt idx="2">
                  <c:v>Splitsko-dalmatinska </c:v>
                </c:pt>
                <c:pt idx="3">
                  <c:v>Dubrovačko-neretvanska </c:v>
                </c:pt>
              </c:strCache>
            </c:strRef>
          </c:cat>
          <c:val>
            <c:numRef>
              <c:f>Sheet10!$AB$40:$AB$43</c:f>
              <c:numCache>
                <c:formatCode>0.0%</c:formatCode>
                <c:ptCount val="4"/>
                <c:pt idx="0">
                  <c:v>2.1300456337591074E-3</c:v>
                </c:pt>
                <c:pt idx="1">
                  <c:v>0</c:v>
                </c:pt>
                <c:pt idx="2">
                  <c:v>0.21293251192737042</c:v>
                </c:pt>
                <c:pt idx="3">
                  <c:v>0.55776323616894707</c:v>
                </c:pt>
              </c:numCache>
            </c:numRef>
          </c:val>
        </c:ser>
        <c:ser>
          <c:idx val="3"/>
          <c:order val="3"/>
          <c:tx>
            <c:strRef>
              <c:f>Sheet10!$AC$21</c:f>
              <c:strCache>
                <c:ptCount val="1"/>
                <c:pt idx="0">
                  <c:v>Zaštita tla, podzemne i povr. vode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4.2162360277700562E-3"/>
                  <c:y val="-6.1729252305299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Sheet10!$Y$40:$Y$43</c:f>
              <c:strCache>
                <c:ptCount val="4"/>
                <c:pt idx="0">
                  <c:v>Zadarska </c:v>
                </c:pt>
                <c:pt idx="1">
                  <c:v>Šibensko-kninska </c:v>
                </c:pt>
                <c:pt idx="2">
                  <c:v>Splitsko-dalmatinska </c:v>
                </c:pt>
                <c:pt idx="3">
                  <c:v>Dubrovačko-neretvanska </c:v>
                </c:pt>
              </c:strCache>
            </c:strRef>
          </c:cat>
          <c:val>
            <c:numRef>
              <c:f>Sheet10!$AC$40:$AC$43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4.2243735235536616E-2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Sheet10!$AD$21</c:f>
              <c:strCache>
                <c:ptCount val="1"/>
                <c:pt idx="0">
                  <c:v>Ostalo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2"/>
              <c:layout>
                <c:manualLayout>
                  <c:x val="1.9675768129593596E-2"/>
                  <c:y val="4.98677230307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Sheet10!$Y$40:$Y$43</c:f>
              <c:strCache>
                <c:ptCount val="4"/>
                <c:pt idx="0">
                  <c:v>Zadarska </c:v>
                </c:pt>
                <c:pt idx="1">
                  <c:v>Šibensko-kninska </c:v>
                </c:pt>
                <c:pt idx="2">
                  <c:v>Splitsko-dalmatinska </c:v>
                </c:pt>
                <c:pt idx="3">
                  <c:v>Dubrovačko-neretvanska </c:v>
                </c:pt>
              </c:strCache>
            </c:strRef>
          </c:cat>
          <c:val>
            <c:numRef>
              <c:f>Sheet10!$AD$40:$AD$43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1.774051600352031E-2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270272"/>
        <c:axId val="103271808"/>
      </c:barChart>
      <c:catAx>
        <c:axId val="103270272"/>
        <c:scaling>
          <c:orientation val="minMax"/>
        </c:scaling>
        <c:delete val="0"/>
        <c:axPos val="l"/>
        <c:majorTickMark val="out"/>
        <c:minorTickMark val="none"/>
        <c:tickLblPos val="nextTo"/>
        <c:crossAx val="103271808"/>
        <c:crosses val="autoZero"/>
        <c:auto val="1"/>
        <c:lblAlgn val="ctr"/>
        <c:lblOffset val="100"/>
        <c:noMultiLvlLbl val="0"/>
      </c:catAx>
      <c:valAx>
        <c:axId val="10327180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032702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400" b="1"/>
      </a:pPr>
      <a:endParaRPr lang="sr-Latn-R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Sheet13!$A$61</c:f>
              <c:strCache>
                <c:ptCount val="1"/>
                <c:pt idx="0">
                  <c:v>Jadranska Hrvatska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Sheet13!$B$59:$G$60</c:f>
              <c:multiLvlStrCache>
                <c:ptCount val="6"/>
                <c:lvl>
                  <c:pt idx="0">
                    <c:v>2008.</c:v>
                  </c:pt>
                  <c:pt idx="1">
                    <c:v>2008.</c:v>
                  </c:pt>
                  <c:pt idx="2">
                    <c:v>2010.</c:v>
                  </c:pt>
                  <c:pt idx="3">
                    <c:v>2010.</c:v>
                  </c:pt>
                  <c:pt idx="4">
                    <c:v>2011.</c:v>
                  </c:pt>
                  <c:pt idx="5">
                    <c:v>2011.</c:v>
                  </c:pt>
                </c:lvl>
                <c:lvl>
                  <c:pt idx="0">
                    <c:v>Neopasni proizvodni otpad</c:v>
                  </c:pt>
                  <c:pt idx="1">
                    <c:v>Proizvodni opasni otpad</c:v>
                  </c:pt>
                  <c:pt idx="2">
                    <c:v>Neopasni proizvodni otpad</c:v>
                  </c:pt>
                  <c:pt idx="3">
                    <c:v>Proizvodni opasni otpad</c:v>
                  </c:pt>
                  <c:pt idx="4">
                    <c:v>Neopasni proizvodni otpad</c:v>
                  </c:pt>
                  <c:pt idx="5">
                    <c:v>Proizvodni opasni otpad</c:v>
                  </c:pt>
                </c:lvl>
              </c:multiLvlStrCache>
            </c:multiLvlStrRef>
          </c:cat>
          <c:val>
            <c:numRef>
              <c:f>Sheet13!$B$61:$G$61</c:f>
              <c:numCache>
                <c:formatCode>0.0</c:formatCode>
                <c:ptCount val="6"/>
                <c:pt idx="0">
                  <c:v>1185.5360000000001</c:v>
                </c:pt>
                <c:pt idx="1">
                  <c:v>25.308</c:v>
                </c:pt>
                <c:pt idx="2">
                  <c:v>1204.136</c:v>
                </c:pt>
                <c:pt idx="3">
                  <c:v>26.891999999999999</c:v>
                </c:pt>
                <c:pt idx="4">
                  <c:v>555.93899999999996</c:v>
                </c:pt>
                <c:pt idx="5">
                  <c:v>23.012</c:v>
                </c:pt>
              </c:numCache>
            </c:numRef>
          </c:val>
        </c:ser>
        <c:ser>
          <c:idx val="1"/>
          <c:order val="1"/>
          <c:tx>
            <c:strRef>
              <c:f>Sheet13!$A$62</c:f>
              <c:strCache>
                <c:ptCount val="1"/>
                <c:pt idx="0">
                  <c:v>Republika Hrvatska 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Sheet13!$B$59:$G$60</c:f>
              <c:multiLvlStrCache>
                <c:ptCount val="6"/>
                <c:lvl>
                  <c:pt idx="0">
                    <c:v>2008.</c:v>
                  </c:pt>
                  <c:pt idx="1">
                    <c:v>2008.</c:v>
                  </c:pt>
                  <c:pt idx="2">
                    <c:v>2010.</c:v>
                  </c:pt>
                  <c:pt idx="3">
                    <c:v>2010.</c:v>
                  </c:pt>
                  <c:pt idx="4">
                    <c:v>2011.</c:v>
                  </c:pt>
                  <c:pt idx="5">
                    <c:v>2011.</c:v>
                  </c:pt>
                </c:lvl>
                <c:lvl>
                  <c:pt idx="0">
                    <c:v>Neopasni proizvodni otpad</c:v>
                  </c:pt>
                  <c:pt idx="1">
                    <c:v>Proizvodni opasni otpad</c:v>
                  </c:pt>
                  <c:pt idx="2">
                    <c:v>Neopasni proizvodni otpad</c:v>
                  </c:pt>
                  <c:pt idx="3">
                    <c:v>Proizvodni opasni otpad</c:v>
                  </c:pt>
                  <c:pt idx="4">
                    <c:v>Neopasni proizvodni otpad</c:v>
                  </c:pt>
                  <c:pt idx="5">
                    <c:v>Proizvodni opasni otpad</c:v>
                  </c:pt>
                </c:lvl>
              </c:multiLvlStrCache>
            </c:multiLvlStrRef>
          </c:cat>
          <c:val>
            <c:numRef>
              <c:f>Sheet13!$B$62:$G$62</c:f>
              <c:numCache>
                <c:formatCode>0.0</c:formatCode>
                <c:ptCount val="6"/>
                <c:pt idx="0">
                  <c:v>4172.152</c:v>
                </c:pt>
                <c:pt idx="1">
                  <c:v>227.578</c:v>
                </c:pt>
                <c:pt idx="2">
                  <c:v>3157.672</c:v>
                </c:pt>
                <c:pt idx="3">
                  <c:v>72.552999999999997</c:v>
                </c:pt>
                <c:pt idx="4">
                  <c:v>1472.992</c:v>
                </c:pt>
                <c:pt idx="5">
                  <c:v>63.615000000000002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331328"/>
        <c:axId val="103332864"/>
      </c:barChart>
      <c:catAx>
        <c:axId val="103331328"/>
        <c:scaling>
          <c:orientation val="minMax"/>
        </c:scaling>
        <c:delete val="0"/>
        <c:axPos val="b"/>
        <c:majorTickMark val="out"/>
        <c:minorTickMark val="none"/>
        <c:tickLblPos val="nextTo"/>
        <c:crossAx val="103332864"/>
        <c:crosses val="autoZero"/>
        <c:auto val="1"/>
        <c:lblAlgn val="ctr"/>
        <c:lblOffset val="100"/>
        <c:noMultiLvlLbl val="0"/>
      </c:catAx>
      <c:valAx>
        <c:axId val="103332864"/>
        <c:scaling>
          <c:orientation val="minMax"/>
        </c:scaling>
        <c:delete val="0"/>
        <c:axPos val="l"/>
        <c:majorGridlines>
          <c:spPr>
            <a:ln w="15875"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crossAx val="1033313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 b="1"/>
      </a:pPr>
      <a:endParaRPr lang="sr-Latn-R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Prijavljeni neopasni proizvodni otpad</a:t>
            </a:r>
            <a:r>
              <a:rPr lang="hr-HR"/>
              <a:t>, u tonama</a:t>
            </a:r>
            <a:endParaRPr lang="en-US"/>
          </a:p>
        </c:rich>
      </c:tx>
      <c:layout>
        <c:manualLayout>
          <c:xMode val="edge"/>
          <c:yMode val="edge"/>
          <c:x val="0.20756933508311465"/>
          <c:y val="2.7777918815374451E-2"/>
        </c:manualLayout>
      </c:layout>
      <c:overlay val="0"/>
      <c:spPr>
        <a:solidFill>
          <a:schemeClr val="bg1"/>
        </a:solidFill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Sheet11!$Y$4</c:f>
              <c:strCache>
                <c:ptCount val="1"/>
                <c:pt idx="0">
                  <c:v>Prijavljeni neopasni proizvodni otpad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Sheet11!$X$20:$X$26</c:f>
              <c:strCache>
                <c:ptCount val="7"/>
                <c:pt idx="0">
                  <c:v>Istarska </c:v>
                </c:pt>
                <c:pt idx="1">
                  <c:v>Primorsko-goranska </c:v>
                </c:pt>
                <c:pt idx="2">
                  <c:v>Ličko-senjska </c:v>
                </c:pt>
                <c:pt idx="3">
                  <c:v>Splitsko-dalmatinska </c:v>
                </c:pt>
                <c:pt idx="4">
                  <c:v>Šibensko-kninska </c:v>
                </c:pt>
                <c:pt idx="5">
                  <c:v>Zadarska </c:v>
                </c:pt>
                <c:pt idx="6">
                  <c:v>Dubrovačko-neretvanska </c:v>
                </c:pt>
              </c:strCache>
            </c:strRef>
          </c:cat>
          <c:val>
            <c:numRef>
              <c:f>Sheet11!$Y$20:$Y$26</c:f>
              <c:numCache>
                <c:formatCode>General</c:formatCode>
                <c:ptCount val="7"/>
                <c:pt idx="0">
                  <c:v>199128</c:v>
                </c:pt>
                <c:pt idx="1">
                  <c:v>50638</c:v>
                </c:pt>
                <c:pt idx="2">
                  <c:v>28170</c:v>
                </c:pt>
                <c:pt idx="3">
                  <c:v>187563</c:v>
                </c:pt>
                <c:pt idx="4">
                  <c:v>59466</c:v>
                </c:pt>
                <c:pt idx="5">
                  <c:v>26411</c:v>
                </c:pt>
                <c:pt idx="6">
                  <c:v>4563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377536"/>
        <c:axId val="103395712"/>
      </c:barChart>
      <c:catAx>
        <c:axId val="103377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103395712"/>
        <c:crosses val="autoZero"/>
        <c:auto val="1"/>
        <c:lblAlgn val="ctr"/>
        <c:lblOffset val="100"/>
        <c:noMultiLvlLbl val="0"/>
      </c:catAx>
      <c:valAx>
        <c:axId val="103395712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10337753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400" b="1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'Specijalizacija NUTS2'!$AK$41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cat>
            <c:strRef>
              <c:f>'Specijalizacija NUTS2'!$AJ$42:$AJ$56</c:f>
              <c:strCache>
                <c:ptCount val="15"/>
                <c:pt idx="0">
                  <c:v>Virovitičko-podravska </c:v>
                </c:pt>
                <c:pt idx="1">
                  <c:v>Bjelovarsko-bilogorska </c:v>
                </c:pt>
                <c:pt idx="2">
                  <c:v>Vukovarsko-srijemska </c:v>
                </c:pt>
                <c:pt idx="3">
                  <c:v>Požeško-slavonska </c:v>
                </c:pt>
                <c:pt idx="4">
                  <c:v>Koprivničko-križevačka </c:v>
                </c:pt>
                <c:pt idx="5">
                  <c:v>Osječko-baranjska </c:v>
                </c:pt>
                <c:pt idx="6">
                  <c:v>Ličko-senjska </c:v>
                </c:pt>
                <c:pt idx="7">
                  <c:v>Brodsko-posavska </c:v>
                </c:pt>
                <c:pt idx="8">
                  <c:v>Međimurska </c:v>
                </c:pt>
                <c:pt idx="9">
                  <c:v>Sisačko-moslavačka </c:v>
                </c:pt>
                <c:pt idx="10">
                  <c:v>Karlovačka </c:v>
                </c:pt>
                <c:pt idx="11">
                  <c:v>Zagrebačka </c:v>
                </c:pt>
                <c:pt idx="12">
                  <c:v>Varaždinska </c:v>
                </c:pt>
                <c:pt idx="13">
                  <c:v>Krapinsko-zagorska </c:v>
                </c:pt>
                <c:pt idx="14">
                  <c:v>Zadarska </c:v>
                </c:pt>
              </c:strCache>
            </c:strRef>
          </c:cat>
          <c:val>
            <c:numRef>
              <c:f>'Specijalizacija NUTS2'!$AK$42:$AK$56</c:f>
              <c:numCache>
                <c:formatCode>0.00</c:formatCode>
                <c:ptCount val="15"/>
                <c:pt idx="0">
                  <c:v>4.3353806613155834</c:v>
                </c:pt>
                <c:pt idx="1">
                  <c:v>4.1690661801553084</c:v>
                </c:pt>
                <c:pt idx="2">
                  <c:v>3.5105569433480817</c:v>
                </c:pt>
                <c:pt idx="3">
                  <c:v>3.3848641652563352</c:v>
                </c:pt>
                <c:pt idx="4">
                  <c:v>3.2275970405864065</c:v>
                </c:pt>
                <c:pt idx="5">
                  <c:v>2.4278051186078766</c:v>
                </c:pt>
                <c:pt idx="6">
                  <c:v>2.0099999999999998</c:v>
                </c:pt>
                <c:pt idx="7">
                  <c:v>2.4844179730542648</c:v>
                </c:pt>
                <c:pt idx="8">
                  <c:v>1.9771874844043118</c:v>
                </c:pt>
                <c:pt idx="9">
                  <c:v>1.5972859075896131</c:v>
                </c:pt>
                <c:pt idx="10">
                  <c:v>1.3426654552350608</c:v>
                </c:pt>
                <c:pt idx="11">
                  <c:v>0.95</c:v>
                </c:pt>
                <c:pt idx="12">
                  <c:v>1.733955302050493</c:v>
                </c:pt>
                <c:pt idx="13">
                  <c:v>1.293328</c:v>
                </c:pt>
                <c:pt idx="14">
                  <c:v>0.98</c:v>
                </c:pt>
              </c:numCache>
            </c:numRef>
          </c:val>
        </c:ser>
        <c:ser>
          <c:idx val="1"/>
          <c:order val="1"/>
          <c:tx>
            <c:strRef>
              <c:f>'Specijalizacija NUTS2'!$AL$41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cat>
            <c:strRef>
              <c:f>'Specijalizacija NUTS2'!$AJ$42:$AJ$56</c:f>
              <c:strCache>
                <c:ptCount val="15"/>
                <c:pt idx="0">
                  <c:v>Virovitičko-podravska </c:v>
                </c:pt>
                <c:pt idx="1">
                  <c:v>Bjelovarsko-bilogorska </c:v>
                </c:pt>
                <c:pt idx="2">
                  <c:v>Vukovarsko-srijemska </c:v>
                </c:pt>
                <c:pt idx="3">
                  <c:v>Požeško-slavonska </c:v>
                </c:pt>
                <c:pt idx="4">
                  <c:v>Koprivničko-križevačka </c:v>
                </c:pt>
                <c:pt idx="5">
                  <c:v>Osječko-baranjska </c:v>
                </c:pt>
                <c:pt idx="6">
                  <c:v>Ličko-senjska </c:v>
                </c:pt>
                <c:pt idx="7">
                  <c:v>Brodsko-posavska </c:v>
                </c:pt>
                <c:pt idx="8">
                  <c:v>Međimurska </c:v>
                </c:pt>
                <c:pt idx="9">
                  <c:v>Sisačko-moslavačka </c:v>
                </c:pt>
                <c:pt idx="10">
                  <c:v>Karlovačka </c:v>
                </c:pt>
                <c:pt idx="11">
                  <c:v>Zagrebačka </c:v>
                </c:pt>
                <c:pt idx="12">
                  <c:v>Varaždinska </c:v>
                </c:pt>
                <c:pt idx="13">
                  <c:v>Krapinsko-zagorska </c:v>
                </c:pt>
                <c:pt idx="14">
                  <c:v>Zadarska </c:v>
                </c:pt>
              </c:strCache>
            </c:strRef>
          </c:cat>
          <c:val>
            <c:numRef>
              <c:f>'Specijalizacija NUTS2'!$AL$42:$AL$56</c:f>
              <c:numCache>
                <c:formatCode>0.00</c:formatCode>
                <c:ptCount val="15"/>
                <c:pt idx="0">
                  <c:v>4.7154468770277953</c:v>
                </c:pt>
                <c:pt idx="1">
                  <c:v>4.2682149220687968</c:v>
                </c:pt>
                <c:pt idx="2">
                  <c:v>3.7192080596561397</c:v>
                </c:pt>
                <c:pt idx="3">
                  <c:v>3.4033034602943677</c:v>
                </c:pt>
                <c:pt idx="4">
                  <c:v>3.214085399693785</c:v>
                </c:pt>
                <c:pt idx="5">
                  <c:v>2.8762915132221596</c:v>
                </c:pt>
                <c:pt idx="6">
                  <c:v>2.7176424022440884</c:v>
                </c:pt>
                <c:pt idx="7">
                  <c:v>2.4128083164305454</c:v>
                </c:pt>
                <c:pt idx="8">
                  <c:v>1.8600281516985908</c:v>
                </c:pt>
                <c:pt idx="9">
                  <c:v>1.4129957670386761</c:v>
                </c:pt>
                <c:pt idx="10">
                  <c:v>1.2997065823030158</c:v>
                </c:pt>
                <c:pt idx="11">
                  <c:v>1.2330641634220978</c:v>
                </c:pt>
                <c:pt idx="12">
                  <c:v>1.2100772271176305</c:v>
                </c:pt>
                <c:pt idx="13">
                  <c:v>1.056284329300007</c:v>
                </c:pt>
                <c:pt idx="14">
                  <c:v>1.5770135784059311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61408"/>
        <c:axId val="32563200"/>
      </c:barChart>
      <c:catAx>
        <c:axId val="32561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sr-Latn-RS"/>
          </a:p>
        </c:txPr>
        <c:crossAx val="32563200"/>
        <c:crosses val="autoZero"/>
        <c:auto val="1"/>
        <c:lblAlgn val="ctr"/>
        <c:lblOffset val="100"/>
        <c:noMultiLvlLbl val="0"/>
      </c:catAx>
      <c:valAx>
        <c:axId val="32563200"/>
        <c:scaling>
          <c:orientation val="minMax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crossAx val="32561408"/>
        <c:crosses val="autoZero"/>
        <c:crossBetween val="between"/>
        <c:majorUnit val="1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 algn="l">
            <a:defRPr/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Sheet11!$AA$4</c:f>
              <c:strCache>
                <c:ptCount val="1"/>
                <c:pt idx="0">
                  <c:v>Proizvodni opasni otpad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Sheet11!$Z$20:$Z$26</c:f>
              <c:strCache>
                <c:ptCount val="7"/>
                <c:pt idx="0">
                  <c:v>Primorsko-goranska </c:v>
                </c:pt>
                <c:pt idx="1">
                  <c:v>Istarska </c:v>
                </c:pt>
                <c:pt idx="2">
                  <c:v>Ličko-senjska </c:v>
                </c:pt>
                <c:pt idx="3">
                  <c:v>Splitsko-dalmatinska </c:v>
                </c:pt>
                <c:pt idx="4">
                  <c:v>Šibensko-kninska </c:v>
                </c:pt>
                <c:pt idx="5">
                  <c:v>Zadarska </c:v>
                </c:pt>
                <c:pt idx="6">
                  <c:v>Dubrovačko-neretvanska </c:v>
                </c:pt>
              </c:strCache>
            </c:strRef>
          </c:cat>
          <c:val>
            <c:numRef>
              <c:f>Sheet11!$AA$20:$AA$26</c:f>
              <c:numCache>
                <c:formatCode>General</c:formatCode>
                <c:ptCount val="7"/>
                <c:pt idx="0">
                  <c:v>11601</c:v>
                </c:pt>
                <c:pt idx="1">
                  <c:v>3840</c:v>
                </c:pt>
                <c:pt idx="2">
                  <c:v>983</c:v>
                </c:pt>
                <c:pt idx="3">
                  <c:v>3032</c:v>
                </c:pt>
                <c:pt idx="4">
                  <c:v>1994</c:v>
                </c:pt>
                <c:pt idx="5">
                  <c:v>1185</c:v>
                </c:pt>
                <c:pt idx="6">
                  <c:v>377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13248"/>
        <c:axId val="103414784"/>
      </c:barChart>
      <c:catAx>
        <c:axId val="103413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r-Latn-RS"/>
          </a:p>
        </c:txPr>
        <c:crossAx val="103414784"/>
        <c:crosses val="autoZero"/>
        <c:auto val="1"/>
        <c:lblAlgn val="ctr"/>
        <c:lblOffset val="100"/>
        <c:noMultiLvlLbl val="0"/>
      </c:catAx>
      <c:valAx>
        <c:axId val="103414784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10341324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400" b="1"/>
      </a:pPr>
      <a:endParaRPr lang="sr-Latn-R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5.8377141979507205E-2"/>
          <c:y val="0.13789191985304985"/>
          <c:w val="0.92629714549004982"/>
          <c:h val="0.3882980913371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Sheet13!$O$61</c:f>
              <c:strCache>
                <c:ptCount val="1"/>
                <c:pt idx="0">
                  <c:v>Komunalni otpad po stanovniku (kg)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Sheet13!$N$76:$N$82</c:f>
              <c:strCache>
                <c:ptCount val="7"/>
                <c:pt idx="0">
                  <c:v>Ličko-senjska </c:v>
                </c:pt>
                <c:pt idx="1">
                  <c:v>Istarska </c:v>
                </c:pt>
                <c:pt idx="2">
                  <c:v>Primorsko-goranska </c:v>
                </c:pt>
                <c:pt idx="3">
                  <c:v>Zadarska </c:v>
                </c:pt>
                <c:pt idx="4">
                  <c:v>Dubrovačko-neretvanska </c:v>
                </c:pt>
                <c:pt idx="5">
                  <c:v>Šibensko-kninska </c:v>
                </c:pt>
                <c:pt idx="6">
                  <c:v>Splitsko-dalmatinska </c:v>
                </c:pt>
              </c:strCache>
            </c:strRef>
          </c:cat>
          <c:val>
            <c:numRef>
              <c:f>Sheet13!$O$76:$O$82</c:f>
              <c:numCache>
                <c:formatCode>0.0</c:formatCode>
                <c:ptCount val="7"/>
                <c:pt idx="0">
                  <c:v>592.55999999999995</c:v>
                </c:pt>
                <c:pt idx="1">
                  <c:v>553.41</c:v>
                </c:pt>
                <c:pt idx="2">
                  <c:v>437.54</c:v>
                </c:pt>
                <c:pt idx="3">
                  <c:v>512.54999999999995</c:v>
                </c:pt>
                <c:pt idx="4">
                  <c:v>500.86</c:v>
                </c:pt>
                <c:pt idx="5">
                  <c:v>463.39</c:v>
                </c:pt>
                <c:pt idx="6">
                  <c:v>448.72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514880"/>
        <c:axId val="103516416"/>
      </c:barChart>
      <c:catAx>
        <c:axId val="103514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103516416"/>
        <c:crosses val="autoZero"/>
        <c:auto val="1"/>
        <c:lblAlgn val="ctr"/>
        <c:lblOffset val="100"/>
        <c:noMultiLvlLbl val="0"/>
      </c:catAx>
      <c:valAx>
        <c:axId val="103516416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crossAx val="10351488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400" b="1"/>
      </a:pPr>
      <a:endParaRPr lang="sr-Latn-R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Udio opada odloženog na odlagališta u ukupnom komunalnom otpadu (u %)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Sheet1!$C$5:$C$11</c:f>
              <c:strCache>
                <c:ptCount val="7"/>
                <c:pt idx="0">
                  <c:v>Ličko-senjska </c:v>
                </c:pt>
                <c:pt idx="1">
                  <c:v>Istarska </c:v>
                </c:pt>
                <c:pt idx="2">
                  <c:v>Primorsko-goranska </c:v>
                </c:pt>
                <c:pt idx="3">
                  <c:v>Splitsko-dalmatinska </c:v>
                </c:pt>
                <c:pt idx="4">
                  <c:v>Zadarska </c:v>
                </c:pt>
                <c:pt idx="5">
                  <c:v>Šibensko-kninska </c:v>
                </c:pt>
                <c:pt idx="6">
                  <c:v>Dubrovačko-neretvanska </c:v>
                </c:pt>
              </c:strCache>
            </c:strRef>
          </c:cat>
          <c:val>
            <c:numRef>
              <c:f>Sheet1!$D$5:$D$11</c:f>
              <c:numCache>
                <c:formatCode>0.0</c:formatCode>
                <c:ptCount val="7"/>
                <c:pt idx="0">
                  <c:v>97.85</c:v>
                </c:pt>
                <c:pt idx="1">
                  <c:v>93.98</c:v>
                </c:pt>
                <c:pt idx="2">
                  <c:v>90.51</c:v>
                </c:pt>
                <c:pt idx="3">
                  <c:v>98.83</c:v>
                </c:pt>
                <c:pt idx="4">
                  <c:v>98.71</c:v>
                </c:pt>
                <c:pt idx="5">
                  <c:v>97.69</c:v>
                </c:pt>
                <c:pt idx="6">
                  <c:v>92.72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546240"/>
        <c:axId val="103564416"/>
      </c:barChart>
      <c:catAx>
        <c:axId val="103546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r-Latn-RS"/>
          </a:p>
        </c:txPr>
        <c:crossAx val="103564416"/>
        <c:crosses val="autoZero"/>
        <c:auto val="1"/>
        <c:lblAlgn val="ctr"/>
        <c:lblOffset val="100"/>
        <c:noMultiLvlLbl val="0"/>
      </c:catAx>
      <c:valAx>
        <c:axId val="103564416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.0" sourceLinked="1"/>
        <c:majorTickMark val="out"/>
        <c:minorTickMark val="none"/>
        <c:tickLblPos val="nextTo"/>
        <c:crossAx val="10354624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400" b="1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511050838549828E-2"/>
          <c:y val="4.8807534457874766E-2"/>
          <c:w val="0.89709959675779505"/>
          <c:h val="0.5873127842490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'Specijalizacija NUTS2'!$AK$41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00B0F0"/>
              </a:solidFill>
            </c:spPr>
          </c:dPt>
          <c:cat>
            <c:strRef>
              <c:f>'Specijalizacija NUTS2'!$AJ$59:$AJ$69</c:f>
              <c:strCache>
                <c:ptCount val="11"/>
                <c:pt idx="0">
                  <c:v>Međimurska </c:v>
                </c:pt>
                <c:pt idx="1">
                  <c:v>Sisačko-moslavačka </c:v>
                </c:pt>
                <c:pt idx="2">
                  <c:v>Krapinsko-zagorska </c:v>
                </c:pt>
                <c:pt idx="3">
                  <c:v>Koprivničko-križevačka </c:v>
                </c:pt>
                <c:pt idx="4">
                  <c:v>Varaždinska </c:v>
                </c:pt>
                <c:pt idx="5">
                  <c:v>Zagrebačka </c:v>
                </c:pt>
                <c:pt idx="6">
                  <c:v>Karlovačka </c:v>
                </c:pt>
                <c:pt idx="7">
                  <c:v>Brodsko-posavska </c:v>
                </c:pt>
                <c:pt idx="8">
                  <c:v>Bjelovarsko-bilogorska </c:v>
                </c:pt>
                <c:pt idx="9">
                  <c:v>Primorsko-goranska </c:v>
                </c:pt>
                <c:pt idx="10">
                  <c:v>Istarska </c:v>
                </c:pt>
              </c:strCache>
            </c:strRef>
          </c:cat>
          <c:val>
            <c:numRef>
              <c:f>'Specijalizacija NUTS2'!$AK$59:$AK$69</c:f>
              <c:numCache>
                <c:formatCode>0.00</c:formatCode>
                <c:ptCount val="11"/>
                <c:pt idx="0">
                  <c:v>1.7593716619011266</c:v>
                </c:pt>
                <c:pt idx="1">
                  <c:v>1.7851337229102215</c:v>
                </c:pt>
                <c:pt idx="2">
                  <c:v>1.5574996280022846</c:v>
                </c:pt>
                <c:pt idx="3">
                  <c:v>1.7291719541581119</c:v>
                </c:pt>
                <c:pt idx="4">
                  <c:v>1.4474819844488651</c:v>
                </c:pt>
                <c:pt idx="5">
                  <c:v>1.2931064499220912</c:v>
                </c:pt>
                <c:pt idx="6">
                  <c:v>1.2291268292081541</c:v>
                </c:pt>
                <c:pt idx="7">
                  <c:v>1.0484246735598317</c:v>
                </c:pt>
                <c:pt idx="8">
                  <c:v>0.99</c:v>
                </c:pt>
                <c:pt idx="9">
                  <c:v>0.94381634136152914</c:v>
                </c:pt>
                <c:pt idx="10">
                  <c:v>1.2528555570015616</c:v>
                </c:pt>
              </c:numCache>
            </c:numRef>
          </c:val>
        </c:ser>
        <c:ser>
          <c:idx val="1"/>
          <c:order val="1"/>
          <c:tx>
            <c:strRef>
              <c:f>'Specijalizacija NUTS2'!$AL$41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0070C0"/>
              </a:solidFill>
            </c:spPr>
          </c:dPt>
          <c:cat>
            <c:strRef>
              <c:f>'Specijalizacija NUTS2'!$AJ$59:$AJ$69</c:f>
              <c:strCache>
                <c:ptCount val="11"/>
                <c:pt idx="0">
                  <c:v>Međimurska </c:v>
                </c:pt>
                <c:pt idx="1">
                  <c:v>Sisačko-moslavačka </c:v>
                </c:pt>
                <c:pt idx="2">
                  <c:v>Krapinsko-zagorska </c:v>
                </c:pt>
                <c:pt idx="3">
                  <c:v>Koprivničko-križevačka </c:v>
                </c:pt>
                <c:pt idx="4">
                  <c:v>Varaždinska </c:v>
                </c:pt>
                <c:pt idx="5">
                  <c:v>Zagrebačka </c:v>
                </c:pt>
                <c:pt idx="6">
                  <c:v>Karlovačka </c:v>
                </c:pt>
                <c:pt idx="7">
                  <c:v>Brodsko-posavska </c:v>
                </c:pt>
                <c:pt idx="8">
                  <c:v>Bjelovarsko-bilogorska </c:v>
                </c:pt>
                <c:pt idx="9">
                  <c:v>Primorsko-goranska </c:v>
                </c:pt>
                <c:pt idx="10">
                  <c:v>Istarska </c:v>
                </c:pt>
              </c:strCache>
            </c:strRef>
          </c:cat>
          <c:val>
            <c:numRef>
              <c:f>'Specijalizacija NUTS2'!$AL$59:$AL$69</c:f>
              <c:numCache>
                <c:formatCode>0.00</c:formatCode>
                <c:ptCount val="11"/>
                <c:pt idx="0">
                  <c:v>1.9144043455686988</c:v>
                </c:pt>
                <c:pt idx="1">
                  <c:v>1.8942986141642293</c:v>
                </c:pt>
                <c:pt idx="2">
                  <c:v>1.7479321622021844</c:v>
                </c:pt>
                <c:pt idx="3">
                  <c:v>1.7390786766815025</c:v>
                </c:pt>
                <c:pt idx="4">
                  <c:v>1.7100813776023169</c:v>
                </c:pt>
                <c:pt idx="5">
                  <c:v>1.4639361153297616</c:v>
                </c:pt>
                <c:pt idx="6">
                  <c:v>1.2811558271151882</c:v>
                </c:pt>
                <c:pt idx="7">
                  <c:v>1.2681454304868953</c:v>
                </c:pt>
                <c:pt idx="8">
                  <c:v>1.0924295103020345</c:v>
                </c:pt>
                <c:pt idx="9">
                  <c:v>1.4265399001447652</c:v>
                </c:pt>
                <c:pt idx="10">
                  <c:v>1.32452822767683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03456"/>
        <c:axId val="32805248"/>
      </c:barChart>
      <c:catAx>
        <c:axId val="3280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100" b="1"/>
            </a:pPr>
            <a:endParaRPr lang="sr-Latn-RS"/>
          </a:p>
        </c:txPr>
        <c:crossAx val="32805248"/>
        <c:crosses val="autoZero"/>
        <c:auto val="1"/>
        <c:lblAlgn val="ctr"/>
        <c:lblOffset val="100"/>
        <c:noMultiLvlLbl val="0"/>
      </c:catAx>
      <c:valAx>
        <c:axId val="32805248"/>
        <c:scaling>
          <c:orientation val="minMax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crossAx val="32803456"/>
        <c:crosses val="autoZero"/>
        <c:crossBetween val="between"/>
        <c:majorUnit val="0.5"/>
      </c:valAx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511050838549828E-2"/>
          <c:y val="4.8807534457874766E-2"/>
          <c:w val="0.89709959675779505"/>
          <c:h val="0.5873127842490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'Specijalizacija NUTS2'!$AK$41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00B0F0"/>
              </a:solidFill>
            </c:spPr>
          </c:dPt>
          <c:cat>
            <c:strRef>
              <c:f>'Specijalizacija NUTS2'!$AJ$73:$AJ$87</c:f>
              <c:strCache>
                <c:ptCount val="15"/>
                <c:pt idx="0">
                  <c:v>Ličko-senjska </c:v>
                </c:pt>
                <c:pt idx="1">
                  <c:v>Dubrovačko-neretvanska </c:v>
                </c:pt>
                <c:pt idx="2">
                  <c:v>Vukovarsko-srijemska </c:v>
                </c:pt>
                <c:pt idx="3">
                  <c:v>Splitsko-dalmatinska </c:v>
                </c:pt>
                <c:pt idx="4">
                  <c:v>Sisačko-moslavačka </c:v>
                </c:pt>
                <c:pt idx="5">
                  <c:v>Zadarska </c:v>
                </c:pt>
                <c:pt idx="6">
                  <c:v>Šibensko-kninska </c:v>
                </c:pt>
                <c:pt idx="7">
                  <c:v>Zagrebačka </c:v>
                </c:pt>
                <c:pt idx="8">
                  <c:v>Istarska </c:v>
                </c:pt>
                <c:pt idx="9">
                  <c:v>Osječko-baranjska </c:v>
                </c:pt>
                <c:pt idx="10">
                  <c:v>Krapinsko-zagorska </c:v>
                </c:pt>
                <c:pt idx="11">
                  <c:v>Virovitičko-podravska </c:v>
                </c:pt>
                <c:pt idx="12">
                  <c:v>Brodsko-posavska </c:v>
                </c:pt>
                <c:pt idx="13">
                  <c:v>Karlovačka </c:v>
                </c:pt>
                <c:pt idx="14">
                  <c:v>Primorsko-goranska </c:v>
                </c:pt>
              </c:strCache>
            </c:strRef>
          </c:cat>
          <c:val>
            <c:numRef>
              <c:f>'Specijalizacija NUTS2'!$AK$73:$AK$87</c:f>
              <c:numCache>
                <c:formatCode>0.000</c:formatCode>
                <c:ptCount val="15"/>
                <c:pt idx="0">
                  <c:v>0.71847679571659739</c:v>
                </c:pt>
                <c:pt idx="1">
                  <c:v>1.7401105022088861</c:v>
                </c:pt>
                <c:pt idx="2">
                  <c:v>1.103907239931383</c:v>
                </c:pt>
                <c:pt idx="3">
                  <c:v>1.0816645460047551</c:v>
                </c:pt>
                <c:pt idx="4">
                  <c:v>0.9</c:v>
                </c:pt>
                <c:pt idx="5">
                  <c:v>1.3691467803369042</c:v>
                </c:pt>
                <c:pt idx="6">
                  <c:v>0.91986344733028269</c:v>
                </c:pt>
                <c:pt idx="7">
                  <c:v>1.3015815012336895</c:v>
                </c:pt>
                <c:pt idx="8">
                  <c:v>1.002612417492927</c:v>
                </c:pt>
                <c:pt idx="9">
                  <c:v>1.5212857667774129</c:v>
                </c:pt>
                <c:pt idx="10">
                  <c:v>1.1348878570596515</c:v>
                </c:pt>
                <c:pt idx="11">
                  <c:v>0.72135871771930804</c:v>
                </c:pt>
                <c:pt idx="12">
                  <c:v>1.162012552319081</c:v>
                </c:pt>
                <c:pt idx="13">
                  <c:v>0.90287733269015191</c:v>
                </c:pt>
                <c:pt idx="14">
                  <c:v>1.1772926163357336</c:v>
                </c:pt>
              </c:numCache>
            </c:numRef>
          </c:val>
        </c:ser>
        <c:ser>
          <c:idx val="1"/>
          <c:order val="1"/>
          <c:tx>
            <c:strRef>
              <c:f>'Specijalizacija NUTS2'!$AL$41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0070C0"/>
              </a:solidFill>
            </c:spPr>
          </c:dPt>
          <c:cat>
            <c:strRef>
              <c:f>'Specijalizacija NUTS2'!$AJ$73:$AJ$87</c:f>
              <c:strCache>
                <c:ptCount val="15"/>
                <c:pt idx="0">
                  <c:v>Ličko-senjska </c:v>
                </c:pt>
                <c:pt idx="1">
                  <c:v>Dubrovačko-neretvanska </c:v>
                </c:pt>
                <c:pt idx="2">
                  <c:v>Vukovarsko-srijemska </c:v>
                </c:pt>
                <c:pt idx="3">
                  <c:v>Splitsko-dalmatinska </c:v>
                </c:pt>
                <c:pt idx="4">
                  <c:v>Sisačko-moslavačka </c:v>
                </c:pt>
                <c:pt idx="5">
                  <c:v>Zadarska </c:v>
                </c:pt>
                <c:pt idx="6">
                  <c:v>Šibensko-kninska </c:v>
                </c:pt>
                <c:pt idx="7">
                  <c:v>Zagrebačka </c:v>
                </c:pt>
                <c:pt idx="8">
                  <c:v>Istarska </c:v>
                </c:pt>
                <c:pt idx="9">
                  <c:v>Osječko-baranjska </c:v>
                </c:pt>
                <c:pt idx="10">
                  <c:v>Krapinsko-zagorska </c:v>
                </c:pt>
                <c:pt idx="11">
                  <c:v>Virovitičko-podravska </c:v>
                </c:pt>
                <c:pt idx="12">
                  <c:v>Brodsko-posavska </c:v>
                </c:pt>
                <c:pt idx="13">
                  <c:v>Karlovačka </c:v>
                </c:pt>
                <c:pt idx="14">
                  <c:v>Primorsko-goranska </c:v>
                </c:pt>
              </c:strCache>
            </c:strRef>
          </c:cat>
          <c:val>
            <c:numRef>
              <c:f>'Specijalizacija NUTS2'!$AL$73:$AL$87</c:f>
              <c:numCache>
                <c:formatCode>0.000</c:formatCode>
                <c:ptCount val="15"/>
                <c:pt idx="0">
                  <c:v>2.5052443155921882</c:v>
                </c:pt>
                <c:pt idx="1">
                  <c:v>1.6369462484748025</c:v>
                </c:pt>
                <c:pt idx="2">
                  <c:v>1.4783900651118447</c:v>
                </c:pt>
                <c:pt idx="3">
                  <c:v>1.3992127647671135</c:v>
                </c:pt>
                <c:pt idx="4">
                  <c:v>1.3238583822912544</c:v>
                </c:pt>
                <c:pt idx="5">
                  <c:v>1.3163076881673019</c:v>
                </c:pt>
                <c:pt idx="6">
                  <c:v>1.2559026354469087</c:v>
                </c:pt>
                <c:pt idx="7">
                  <c:v>1.2410935737051303</c:v>
                </c:pt>
                <c:pt idx="8">
                  <c:v>1.2334808755441709</c:v>
                </c:pt>
                <c:pt idx="9">
                  <c:v>1.221183794866703</c:v>
                </c:pt>
                <c:pt idx="10">
                  <c:v>1.2070130271579158</c:v>
                </c:pt>
                <c:pt idx="11">
                  <c:v>1.1878997916755563</c:v>
                </c:pt>
                <c:pt idx="12">
                  <c:v>1.1814654136198015</c:v>
                </c:pt>
                <c:pt idx="13">
                  <c:v>1.1424052438584253</c:v>
                </c:pt>
                <c:pt idx="14">
                  <c:v>1.1235607362714124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666432"/>
        <c:axId val="39667968"/>
      </c:barChart>
      <c:catAx>
        <c:axId val="39666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sr-Latn-RS"/>
          </a:p>
        </c:txPr>
        <c:crossAx val="39667968"/>
        <c:crosses val="autoZero"/>
        <c:auto val="1"/>
        <c:lblAlgn val="ctr"/>
        <c:lblOffset val="100"/>
        <c:noMultiLvlLbl val="0"/>
      </c:catAx>
      <c:valAx>
        <c:axId val="39667968"/>
        <c:scaling>
          <c:orientation val="minMax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crossAx val="39666432"/>
        <c:crosses val="autoZero"/>
        <c:crossBetween val="between"/>
        <c:majorUnit val="0.5"/>
      </c:valAx>
    </c:plotArea>
    <c:legend>
      <c:legendPos val="b"/>
      <c:overlay val="0"/>
    </c:legend>
    <c:plotVisOnly val="1"/>
    <c:dispBlanksAs val="gap"/>
    <c:showDLblsOverMax val="0"/>
  </c:chart>
  <c:spPr>
    <a:solidFill>
      <a:prstClr val="white"/>
    </a:solidFill>
    <a:ln>
      <a:noFill/>
    </a:ln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511017518159069E-2"/>
          <c:y val="4.880761805600746E-2"/>
          <c:w val="0.9336302264542512"/>
          <c:h val="0.593077228982740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'Specijalizacija NUTS2'!$AK$41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cat>
            <c:strRef>
              <c:f>'Specijalizacija NUTS2'!$AJ$91:$AJ$96</c:f>
              <c:strCache>
                <c:ptCount val="6"/>
                <c:pt idx="0">
                  <c:v>Dubrovačko-neretvanska </c:v>
                </c:pt>
                <c:pt idx="1">
                  <c:v>Zagrebačka </c:v>
                </c:pt>
                <c:pt idx="2">
                  <c:v>Istarska </c:v>
                </c:pt>
                <c:pt idx="3">
                  <c:v>Splitsko-dalmatinska </c:v>
                </c:pt>
                <c:pt idx="4">
                  <c:v>Grad Zagreb</c:v>
                </c:pt>
                <c:pt idx="5">
                  <c:v>Primorsko-goranska </c:v>
                </c:pt>
              </c:strCache>
            </c:strRef>
          </c:cat>
          <c:val>
            <c:numRef>
              <c:f>'Specijalizacija NUTS2'!$AK$91:$AK$96</c:f>
              <c:numCache>
                <c:formatCode>0.000</c:formatCode>
                <c:ptCount val="6"/>
                <c:pt idx="0">
                  <c:v>1.5854102937946346</c:v>
                </c:pt>
                <c:pt idx="1">
                  <c:v>1.3043378978314979</c:v>
                </c:pt>
                <c:pt idx="2">
                  <c:v>1.3602950897452195</c:v>
                </c:pt>
                <c:pt idx="3">
                  <c:v>1.1527622822630725</c:v>
                </c:pt>
                <c:pt idx="4">
                  <c:v>1.0102372084176392</c:v>
                </c:pt>
                <c:pt idx="5">
                  <c:v>1.2704202252058536</c:v>
                </c:pt>
              </c:numCache>
            </c:numRef>
          </c:val>
        </c:ser>
        <c:ser>
          <c:idx val="1"/>
          <c:order val="1"/>
          <c:tx>
            <c:strRef>
              <c:f>'Specijalizacija NUTS2'!$AL$41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cat>
            <c:strRef>
              <c:f>'Specijalizacija NUTS2'!$AJ$91:$AJ$96</c:f>
              <c:strCache>
                <c:ptCount val="6"/>
                <c:pt idx="0">
                  <c:v>Dubrovačko-neretvanska </c:v>
                </c:pt>
                <c:pt idx="1">
                  <c:v>Zagrebačka </c:v>
                </c:pt>
                <c:pt idx="2">
                  <c:v>Istarska </c:v>
                </c:pt>
                <c:pt idx="3">
                  <c:v>Splitsko-dalmatinska </c:v>
                </c:pt>
                <c:pt idx="4">
                  <c:v>Grad Zagreb</c:v>
                </c:pt>
                <c:pt idx="5">
                  <c:v>Primorsko-goranska </c:v>
                </c:pt>
              </c:strCache>
            </c:strRef>
          </c:cat>
          <c:val>
            <c:numRef>
              <c:f>'Specijalizacija NUTS2'!$AL$91:$AL$96</c:f>
              <c:numCache>
                <c:formatCode>0.000</c:formatCode>
                <c:ptCount val="6"/>
                <c:pt idx="0">
                  <c:v>1.7698979427754751</c:v>
                </c:pt>
                <c:pt idx="1">
                  <c:v>1.3264429337449466</c:v>
                </c:pt>
                <c:pt idx="2">
                  <c:v>1.2880600706862613</c:v>
                </c:pt>
                <c:pt idx="3">
                  <c:v>1.1464178257950906</c:v>
                </c:pt>
                <c:pt idx="4">
                  <c:v>1.0801674665488872</c:v>
                </c:pt>
                <c:pt idx="5">
                  <c:v>1.0689554293091403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686080"/>
        <c:axId val="122691968"/>
      </c:barChart>
      <c:catAx>
        <c:axId val="122686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sr-Latn-RS"/>
          </a:p>
        </c:txPr>
        <c:crossAx val="122691968"/>
        <c:crosses val="autoZero"/>
        <c:auto val="1"/>
        <c:lblAlgn val="ctr"/>
        <c:lblOffset val="100"/>
        <c:noMultiLvlLbl val="0"/>
      </c:catAx>
      <c:valAx>
        <c:axId val="122691968"/>
        <c:scaling>
          <c:orientation val="minMax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crossAx val="122686080"/>
        <c:crosses val="autoZero"/>
        <c:crossBetween val="between"/>
        <c:majorUnit val="0.5"/>
      </c:valAx>
    </c:plotArea>
    <c:legend>
      <c:legendPos val="b"/>
      <c:layout>
        <c:manualLayout>
          <c:xMode val="edge"/>
          <c:yMode val="edge"/>
          <c:x val="0.33564377708600385"/>
          <c:y val="0.84629718805810428"/>
          <c:w val="0.22948763962644203"/>
          <c:h val="5.4529258222887428E-2"/>
        </c:manualLayout>
      </c:layout>
      <c:overlay val="0"/>
      <c:txPr>
        <a:bodyPr/>
        <a:lstStyle/>
        <a:p>
          <a:pPr>
            <a:defRPr sz="1200" b="1"/>
          </a:pPr>
          <a:endParaRPr lang="sr-Latn-R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497310608534308E-2"/>
          <c:y val="0.11534418557111074"/>
          <c:w val="0.834877191728851"/>
          <c:h val="0.44833515602216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'Udio INVEsticija u BDPu'!$B$2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pattFill prst="pct50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2"/>
            <c:invertIfNegative val="0"/>
            <c:bubble3D val="0"/>
            <c:spPr>
              <a:pattFill prst="pct50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3"/>
            <c:invertIfNegative val="0"/>
            <c:bubble3D val="0"/>
            <c:spPr>
              <a:pattFill prst="pct50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'Udio INVEsticija u BDPu'!$A$18:$A$24</c:f>
              <c:strCache>
                <c:ptCount val="7"/>
                <c:pt idx="0">
                  <c:v>Jadranska Hrvatska</c:v>
                </c:pt>
                <c:pt idx="1">
                  <c:v>Primorsko-goranska </c:v>
                </c:pt>
                <c:pt idx="2">
                  <c:v>Ličko-senjska </c:v>
                </c:pt>
                <c:pt idx="3">
                  <c:v>Istarska </c:v>
                </c:pt>
                <c:pt idx="4">
                  <c:v>Splitsko-dalmatinska </c:v>
                </c:pt>
                <c:pt idx="5">
                  <c:v>Šibensko-kninska </c:v>
                </c:pt>
                <c:pt idx="6">
                  <c:v>Zadarska </c:v>
                </c:pt>
              </c:strCache>
            </c:strRef>
          </c:cat>
          <c:val>
            <c:numRef>
              <c:f>'Udio INVEsticija u BDPu'!$B$18:$B$24</c:f>
              <c:numCache>
                <c:formatCode>0.0</c:formatCode>
                <c:ptCount val="7"/>
                <c:pt idx="0">
                  <c:v>22.40327863220649</c:v>
                </c:pt>
                <c:pt idx="1">
                  <c:v>25.213427267006399</c:v>
                </c:pt>
                <c:pt idx="2">
                  <c:v>17.899058305877588</c:v>
                </c:pt>
                <c:pt idx="3">
                  <c:v>22.282883862536462</c:v>
                </c:pt>
                <c:pt idx="4">
                  <c:v>21.651145564166523</c:v>
                </c:pt>
                <c:pt idx="5">
                  <c:v>20.585246666663647</c:v>
                </c:pt>
                <c:pt idx="6">
                  <c:v>15.390101623180602</c:v>
                </c:pt>
              </c:numCache>
            </c:numRef>
          </c:val>
        </c:ser>
        <c:ser>
          <c:idx val="1"/>
          <c:order val="1"/>
          <c:tx>
            <c:strRef>
              <c:f>'Udio INVEsticija u BDPu'!$C$2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pattFill prst="pct50">
                <a:fgClr>
                  <a:schemeClr val="tx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c:spPr>
          </c:dPt>
          <c:dPt>
            <c:idx val="2"/>
            <c:invertIfNegative val="0"/>
            <c:bubble3D val="0"/>
            <c:spPr>
              <a:pattFill prst="pct50">
                <a:fgClr>
                  <a:schemeClr val="tx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c:spPr>
          </c:dPt>
          <c:dPt>
            <c:idx val="3"/>
            <c:invertIfNegative val="0"/>
            <c:bubble3D val="0"/>
            <c:spPr>
              <a:pattFill prst="pct50">
                <a:fgClr>
                  <a:schemeClr val="tx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'Udio INVEsticija u BDPu'!$A$18:$A$24</c:f>
              <c:strCache>
                <c:ptCount val="7"/>
                <c:pt idx="0">
                  <c:v>Jadranska Hrvatska</c:v>
                </c:pt>
                <c:pt idx="1">
                  <c:v>Primorsko-goranska </c:v>
                </c:pt>
                <c:pt idx="2">
                  <c:v>Ličko-senjska </c:v>
                </c:pt>
                <c:pt idx="3">
                  <c:v>Istarska </c:v>
                </c:pt>
                <c:pt idx="4">
                  <c:v>Splitsko-dalmatinska </c:v>
                </c:pt>
                <c:pt idx="5">
                  <c:v>Šibensko-kninska </c:v>
                </c:pt>
                <c:pt idx="6">
                  <c:v>Zadarska </c:v>
                </c:pt>
              </c:strCache>
            </c:strRef>
          </c:cat>
          <c:val>
            <c:numRef>
              <c:f>'Udio INVEsticija u BDPu'!$C$18:$C$24</c:f>
              <c:numCache>
                <c:formatCode>0.0</c:formatCode>
                <c:ptCount val="7"/>
                <c:pt idx="0">
                  <c:v>13.332953732032662</c:v>
                </c:pt>
                <c:pt idx="1">
                  <c:v>11.489559926316193</c:v>
                </c:pt>
                <c:pt idx="2">
                  <c:v>19.560979024842968</c:v>
                </c:pt>
                <c:pt idx="3">
                  <c:v>13.084128327466566</c:v>
                </c:pt>
                <c:pt idx="4">
                  <c:v>13.100836176607059</c:v>
                </c:pt>
                <c:pt idx="5">
                  <c:v>13.201807388788477</c:v>
                </c:pt>
                <c:pt idx="6">
                  <c:v>17.450589565508594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131328"/>
        <c:axId val="116132864"/>
      </c:barChart>
      <c:catAx>
        <c:axId val="116131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sr-Latn-RS"/>
          </a:p>
        </c:txPr>
        <c:crossAx val="116132864"/>
        <c:crosses val="autoZero"/>
        <c:auto val="1"/>
        <c:lblAlgn val="ctr"/>
        <c:lblOffset val="100"/>
        <c:noMultiLvlLbl val="0"/>
      </c:catAx>
      <c:valAx>
        <c:axId val="1161328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% BDP-a</a:t>
                </a:r>
              </a:p>
            </c:rich>
          </c:tx>
          <c:layout>
            <c:manualLayout>
              <c:xMode val="edge"/>
              <c:yMode val="edge"/>
              <c:x val="9.2979995683385389E-3"/>
              <c:y val="5.2346497895200536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16131328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200" b="1"/>
            </a:pPr>
            <a:endParaRPr lang="sr-Latn-RS"/>
          </a:p>
        </c:txPr>
      </c:legendEntry>
      <c:layout>
        <c:manualLayout>
          <c:xMode val="edge"/>
          <c:yMode val="edge"/>
          <c:x val="0.91848802520153228"/>
          <c:y val="0.50337443877729293"/>
          <c:w val="6.9297039019091788E-2"/>
          <c:h val="0.14998790119933239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425930139292927"/>
          <c:y val="2.7162347425672483E-2"/>
          <c:w val="0.68246707573377996"/>
          <c:h val="0.914286169815418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Lbls>
            <c:dLbl>
              <c:idx val="7"/>
              <c:delete val="1"/>
            </c:dLbl>
            <c:dLbl>
              <c:idx val="22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Sheet1!$L$3:$L$25</c:f>
              <c:strCache>
                <c:ptCount val="23"/>
                <c:pt idx="0">
                  <c:v>Ličko-senjska županija</c:v>
                </c:pt>
                <c:pt idx="1">
                  <c:v>Šibensko-kninska županija</c:v>
                </c:pt>
                <c:pt idx="2">
                  <c:v>Dubrovačko-neretvanska županija</c:v>
                </c:pt>
                <c:pt idx="3">
                  <c:v>Splitsko-dalmatinska županija</c:v>
                </c:pt>
                <c:pt idx="4">
                  <c:v>Zadarska županija</c:v>
                </c:pt>
                <c:pt idx="5">
                  <c:v>Primorsko-goranska županija</c:v>
                </c:pt>
                <c:pt idx="6">
                  <c:v>Istarska županija</c:v>
                </c:pt>
                <c:pt idx="7">
                  <c:v>Jadranska Hrvatska</c:v>
                </c:pt>
                <c:pt idx="8">
                  <c:v>Požeško-slavonska županija</c:v>
                </c:pt>
                <c:pt idx="9">
                  <c:v>Vukovarsko-srijemska županija</c:v>
                </c:pt>
                <c:pt idx="10">
                  <c:v>Sisačko-moslavačka županija</c:v>
                </c:pt>
                <c:pt idx="11">
                  <c:v>Virovitičko-podravska županija</c:v>
                </c:pt>
                <c:pt idx="12">
                  <c:v>Brodsko-posavska županija</c:v>
                </c:pt>
                <c:pt idx="13">
                  <c:v>Bjelovarsko-bilogorska županija</c:v>
                </c:pt>
                <c:pt idx="14">
                  <c:v>Karlovačka županija</c:v>
                </c:pt>
                <c:pt idx="15">
                  <c:v>Krapinsko-zagorska županija</c:v>
                </c:pt>
                <c:pt idx="16">
                  <c:v>Osječko-baranjska županija</c:v>
                </c:pt>
                <c:pt idx="17">
                  <c:v>Koprivničko-križevačka županija</c:v>
                </c:pt>
                <c:pt idx="18">
                  <c:v>Zagrebačka županija</c:v>
                </c:pt>
                <c:pt idx="19">
                  <c:v>Međimurska županija</c:v>
                </c:pt>
                <c:pt idx="20">
                  <c:v>Varaždinska županija</c:v>
                </c:pt>
                <c:pt idx="21">
                  <c:v>Grad Zagreb</c:v>
                </c:pt>
                <c:pt idx="22">
                  <c:v>Kontinentalna Hrvatska</c:v>
                </c:pt>
              </c:strCache>
            </c:strRef>
          </c:cat>
          <c:val>
            <c:numRef>
              <c:f>Sheet1!$M$3:$M$25</c:f>
              <c:numCache>
                <c:formatCode>General</c:formatCode>
                <c:ptCount val="23"/>
                <c:pt idx="0">
                  <c:v>17</c:v>
                </c:pt>
                <c:pt idx="1">
                  <c:v>14</c:v>
                </c:pt>
                <c:pt idx="2">
                  <c:v>10</c:v>
                </c:pt>
                <c:pt idx="3">
                  <c:v>9</c:v>
                </c:pt>
                <c:pt idx="4">
                  <c:v>6</c:v>
                </c:pt>
                <c:pt idx="5">
                  <c:v>5</c:v>
                </c:pt>
                <c:pt idx="6">
                  <c:v>3</c:v>
                </c:pt>
                <c:pt idx="7">
                  <c:v>0</c:v>
                </c:pt>
                <c:pt idx="8">
                  <c:v>21</c:v>
                </c:pt>
                <c:pt idx="9">
                  <c:v>20</c:v>
                </c:pt>
                <c:pt idx="10">
                  <c:v>19</c:v>
                </c:pt>
                <c:pt idx="11">
                  <c:v>18</c:v>
                </c:pt>
                <c:pt idx="12">
                  <c:v>16</c:v>
                </c:pt>
                <c:pt idx="13">
                  <c:v>15</c:v>
                </c:pt>
                <c:pt idx="14">
                  <c:v>13</c:v>
                </c:pt>
                <c:pt idx="15">
                  <c:v>12</c:v>
                </c:pt>
                <c:pt idx="16">
                  <c:v>11</c:v>
                </c:pt>
                <c:pt idx="17">
                  <c:v>8</c:v>
                </c:pt>
                <c:pt idx="18">
                  <c:v>7</c:v>
                </c:pt>
                <c:pt idx="19">
                  <c:v>4</c:v>
                </c:pt>
                <c:pt idx="20">
                  <c:v>2</c:v>
                </c:pt>
                <c:pt idx="21">
                  <c:v>1</c:v>
                </c:pt>
                <c:pt idx="2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277632"/>
        <c:axId val="116279168"/>
      </c:barChart>
      <c:catAx>
        <c:axId val="116277632"/>
        <c:scaling>
          <c:orientation val="minMax"/>
        </c:scaling>
        <c:delete val="0"/>
        <c:axPos val="l"/>
        <c:numFmt formatCode="@" sourceLinked="0"/>
        <c:majorTickMark val="out"/>
        <c:minorTickMark val="none"/>
        <c:tickLblPos val="nextTo"/>
        <c:crossAx val="116279168"/>
        <c:crosses val="autoZero"/>
        <c:auto val="1"/>
        <c:lblAlgn val="ctr"/>
        <c:lblOffset val="100"/>
        <c:noMultiLvlLbl val="0"/>
      </c:catAx>
      <c:valAx>
        <c:axId val="1162791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627763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200" b="1"/>
      </a:pPr>
      <a:endParaRPr lang="sr-Latn-R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446921675242497"/>
          <c:y val="2.8956152467304628E-2"/>
          <c:w val="0.58543219602626495"/>
          <c:h val="0.899565885714190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'gustoca poduzeca'!$C$1:$C$2</c:f>
              <c:strCache>
                <c:ptCount val="1"/>
                <c:pt idx="0">
                  <c:v>2008; RH 20,2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5"/>
            <c:invertIfNegative val="0"/>
            <c:bubble3D val="0"/>
            <c:spPr>
              <a:pattFill prst="pct50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6"/>
            <c:invertIfNegative val="0"/>
            <c:bubble3D val="0"/>
            <c:spPr>
              <a:pattFill prst="pct50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7"/>
            <c:invertIfNegative val="0"/>
            <c:bubble3D val="0"/>
            <c:spPr>
              <a:pattFill prst="pct50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'gustoca poduzeca'!$B$3:$B$10</c:f>
              <c:strCache>
                <c:ptCount val="8"/>
                <c:pt idx="0">
                  <c:v>Jadranska Hrvatska</c:v>
                </c:pt>
                <c:pt idx="1">
                  <c:v>Šibensko-kninska </c:v>
                </c:pt>
                <c:pt idx="2">
                  <c:v>Zadarska </c:v>
                </c:pt>
                <c:pt idx="3">
                  <c:v>Splitsko-dalmatinska </c:v>
                </c:pt>
                <c:pt idx="4">
                  <c:v>Dubrovačko-neretvanska </c:v>
                </c:pt>
                <c:pt idx="5">
                  <c:v>Ličko-senjska </c:v>
                </c:pt>
                <c:pt idx="6">
                  <c:v>Primorsko-goranska </c:v>
                </c:pt>
                <c:pt idx="7">
                  <c:v>Istarska </c:v>
                </c:pt>
              </c:strCache>
            </c:strRef>
          </c:cat>
          <c:val>
            <c:numRef>
              <c:f>'gustoca poduzeca'!$C$3:$C$10</c:f>
              <c:numCache>
                <c:formatCode>0.0</c:formatCode>
                <c:ptCount val="8"/>
                <c:pt idx="0">
                  <c:v>24.083442003077064</c:v>
                </c:pt>
                <c:pt idx="1">
                  <c:v>15.934128435550345</c:v>
                </c:pt>
                <c:pt idx="2">
                  <c:v>15.389902345427991</c:v>
                </c:pt>
                <c:pt idx="3">
                  <c:v>21.115565959424909</c:v>
                </c:pt>
                <c:pt idx="4">
                  <c:v>25.356801918722535</c:v>
                </c:pt>
                <c:pt idx="5">
                  <c:v>10.736317621006011</c:v>
                </c:pt>
                <c:pt idx="6">
                  <c:v>27.501230516817063</c:v>
                </c:pt>
                <c:pt idx="7">
                  <c:v>39.732718205420348</c:v>
                </c:pt>
              </c:numCache>
            </c:numRef>
          </c:val>
        </c:ser>
        <c:ser>
          <c:idx val="1"/>
          <c:order val="1"/>
          <c:tx>
            <c:strRef>
              <c:f>'gustoca poduzeca'!$D$1:$D$2</c:f>
              <c:strCache>
                <c:ptCount val="1"/>
                <c:pt idx="0">
                  <c:v>2013; RH 23,6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pattFill prst="pct50">
                <a:fgClr>
                  <a:schemeClr val="accent2"/>
                </a:fgClr>
                <a:bgClr>
                  <a:schemeClr val="bg1"/>
                </a:bgClr>
              </a:pattFill>
            </c:spPr>
          </c:dPt>
          <c:dPt>
            <c:idx val="6"/>
            <c:invertIfNegative val="0"/>
            <c:bubble3D val="0"/>
            <c:spPr>
              <a:pattFill prst="pct50">
                <a:fgClr>
                  <a:schemeClr val="accent2"/>
                </a:fgClr>
                <a:bgClr>
                  <a:schemeClr val="bg1"/>
                </a:bgClr>
              </a:pattFill>
            </c:spPr>
          </c:dPt>
          <c:dPt>
            <c:idx val="7"/>
            <c:invertIfNegative val="0"/>
            <c:bubble3D val="0"/>
            <c:spPr>
              <a:pattFill prst="pct50">
                <a:fgClr>
                  <a:schemeClr val="accent2"/>
                </a:fgClr>
                <a:bgClr>
                  <a:schemeClr val="bg1"/>
                </a:bgClr>
              </a:patt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'gustoca poduzeca'!$B$3:$B$10</c:f>
              <c:strCache>
                <c:ptCount val="8"/>
                <c:pt idx="0">
                  <c:v>Jadranska Hrvatska</c:v>
                </c:pt>
                <c:pt idx="1">
                  <c:v>Šibensko-kninska </c:v>
                </c:pt>
                <c:pt idx="2">
                  <c:v>Zadarska </c:v>
                </c:pt>
                <c:pt idx="3">
                  <c:v>Splitsko-dalmatinska </c:v>
                </c:pt>
                <c:pt idx="4">
                  <c:v>Dubrovačko-neretvanska </c:v>
                </c:pt>
                <c:pt idx="5">
                  <c:v>Ličko-senjska </c:v>
                </c:pt>
                <c:pt idx="6">
                  <c:v>Primorsko-goranska </c:v>
                </c:pt>
                <c:pt idx="7">
                  <c:v>Istarska </c:v>
                </c:pt>
              </c:strCache>
            </c:strRef>
          </c:cat>
          <c:val>
            <c:numRef>
              <c:f>'gustoca poduzeca'!$D$3:$D$10</c:f>
              <c:numCache>
                <c:formatCode>0.0</c:formatCode>
                <c:ptCount val="8"/>
                <c:pt idx="0">
                  <c:v>27.761901220665258</c:v>
                </c:pt>
                <c:pt idx="1">
                  <c:v>18.477714285714285</c:v>
                </c:pt>
                <c:pt idx="2">
                  <c:v>19.051036072863301</c:v>
                </c:pt>
                <c:pt idx="3">
                  <c:v>25.145229310595035</c:v>
                </c:pt>
                <c:pt idx="4">
                  <c:v>29.289863585927812</c:v>
                </c:pt>
                <c:pt idx="5">
                  <c:v>12.959726667583011</c:v>
                </c:pt>
                <c:pt idx="6">
                  <c:v>30.42252570097402</c:v>
                </c:pt>
                <c:pt idx="7">
                  <c:v>44.416139962990556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157504"/>
        <c:axId val="123159296"/>
      </c:barChart>
      <c:catAx>
        <c:axId val="123157504"/>
        <c:scaling>
          <c:orientation val="minMax"/>
        </c:scaling>
        <c:delete val="0"/>
        <c:axPos val="l"/>
        <c:majorTickMark val="out"/>
        <c:minorTickMark val="none"/>
        <c:tickLblPos val="nextTo"/>
        <c:crossAx val="123159296"/>
        <c:crosses val="autoZero"/>
        <c:auto val="1"/>
        <c:lblAlgn val="ctr"/>
        <c:lblOffset val="100"/>
        <c:noMultiLvlLbl val="0"/>
      </c:catAx>
      <c:valAx>
        <c:axId val="123159296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123157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sr-Latn-R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0.11475</cdr:x>
      <cdr:y>0.40323</cdr:y>
    </cdr:from>
    <cdr:to>
      <cdr:x>0.21311</cdr:x>
      <cdr:y>0.54839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12" y="1800200"/>
          <a:ext cx="86409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hr-HR" sz="1000" b="1" dirty="0" smtClean="0">
              <a:solidFill>
                <a:srgbClr val="002060"/>
              </a:solidFill>
            </a:rPr>
            <a:t>JH 2011/ capita 73.899,8 kn</a:t>
          </a:r>
          <a:endParaRPr lang="hr-HR" sz="1000" b="1" dirty="0">
            <a:solidFill>
              <a:srgbClr val="00206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0.55425</cdr:x>
      <cdr:y>0.65079</cdr:y>
    </cdr:from>
    <cdr:to>
      <cdr:x>0.63687</cdr:x>
      <cdr:y>0.75514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68552" y="2952328"/>
          <a:ext cx="740646" cy="47338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42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400" b="1" i="1" dirty="0" smtClean="0">
              <a:solidFill>
                <a:srgbClr val="C00000"/>
              </a:solidFill>
            </a:rPr>
            <a:t>38,8%</a:t>
          </a:r>
        </a:p>
        <a:p xmlns:a="http://schemas.openxmlformats.org/drawingml/2006/main">
          <a:r>
            <a:rPr lang="hr-HR" sz="1400" b="1" i="1" dirty="0" smtClean="0">
              <a:solidFill>
                <a:srgbClr val="C00000"/>
              </a:solidFill>
            </a:rPr>
            <a:t>RH</a:t>
          </a:r>
          <a:endParaRPr lang="hr-HR" sz="1400" b="1" i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0.09639</cdr:x>
      <cdr:y>0.77318</cdr:y>
    </cdr:from>
    <cdr:to>
      <cdr:x>0.20081</cdr:x>
      <cdr:y>0.83667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64096" y="3507528"/>
          <a:ext cx="936104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42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400" b="1" i="1" dirty="0" smtClean="0">
              <a:solidFill>
                <a:srgbClr val="C00000"/>
              </a:solidFill>
            </a:rPr>
            <a:t>48,9% RH</a:t>
          </a:r>
          <a:endParaRPr lang="hr-HR" sz="1400" b="1" i="1" dirty="0">
            <a:solidFill>
              <a:srgbClr val="C0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0.05691</cdr:x>
      <cdr:y>0.1875</cdr:y>
    </cdr:from>
    <cdr:to>
      <cdr:x>0.97561</cdr:x>
      <cdr:y>0.1875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504056" y="864096"/>
          <a:ext cx="8136904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0.54071</cdr:x>
      <cdr:y>2.07274E-7</cdr:y>
    </cdr:from>
    <cdr:to>
      <cdr:x>0.95674</cdr:x>
      <cdr:y>0.10448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44252" y="1"/>
          <a:ext cx="380421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sr-Latn-R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350" b="1" i="1" dirty="0" smtClean="0">
              <a:solidFill>
                <a:schemeClr val="tx1">
                  <a:lumMod val="50000"/>
                  <a:lumOff val="50000"/>
                </a:schemeClr>
              </a:solidFill>
            </a:rPr>
            <a:t>RH= 661,4 kn po stanovniku</a:t>
          </a:r>
        </a:p>
        <a:p xmlns:a="http://schemas.openxmlformats.org/drawingml/2006/main">
          <a:r>
            <a:rPr lang="hr-HR" sz="1350" b="1" i="1" dirty="0" smtClean="0">
              <a:solidFill>
                <a:schemeClr val="tx1">
                  <a:lumMod val="50000"/>
                  <a:lumOff val="50000"/>
                </a:schemeClr>
              </a:solidFill>
            </a:rPr>
            <a:t>Jadranska Hrvatska= 530,3 kn po stanovniku</a:t>
          </a:r>
          <a:endParaRPr lang="hr-HR" sz="1350" b="1" i="1" dirty="0">
            <a:solidFill>
              <a:schemeClr val="tx1">
                <a:lumMod val="50000"/>
                <a:lumOff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4" cy="337106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226" y="0"/>
            <a:ext cx="4278154" cy="337106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r">
              <a:defRPr sz="1200"/>
            </a:lvl1pPr>
          </a:lstStyle>
          <a:p>
            <a:fld id="{1D080C10-54A7-4CF6-AA9E-6E16A9DB418C}" type="datetimeFigureOut">
              <a:rPr lang="hr-HR" smtClean="0"/>
              <a:t>18.1.2016.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03837"/>
            <a:ext cx="4278154" cy="337106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226" y="6403837"/>
            <a:ext cx="4278154" cy="337106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r">
              <a:defRPr sz="1200"/>
            </a:lvl1pPr>
          </a:lstStyle>
          <a:p>
            <a:fld id="{51789B51-0EA8-4B19-B7EB-8D4446A85C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98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8312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05426-120B-47C4-BCFB-07B60CACFCCD}" type="datetimeFigureOut">
              <a:rPr lang="hr-HR" smtClean="0"/>
              <a:t>18.1.2016.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2788" y="506413"/>
            <a:ext cx="3368675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3201988"/>
            <a:ext cx="7897813" cy="3033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03975"/>
            <a:ext cx="4278313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763" y="6403975"/>
            <a:ext cx="4278312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00B50-F842-49AB-B5B7-D27732F48A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8930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B1250-96FA-4766-83A4-5E122BA51A2F}" type="slidenum">
              <a:rPr lang="hr-HR" smtClean="0">
                <a:solidFill>
                  <a:prstClr val="black"/>
                </a:solidFill>
              </a:rPr>
              <a:pPr/>
              <a:t>50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0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Slika </a:t>
            </a:r>
            <a:r>
              <a:rPr lang="hr-HR" dirty="0" err="1"/>
              <a:t>xx</a:t>
            </a:r>
            <a:r>
              <a:rPr lang="hr-HR" dirty="0"/>
              <a:t> prikazuje paneuropsku prometnu mrežu. Prema podacima Strategije prometnog razvoja Republike Hrvatske (2014.-2030.) međunarodni paneuropski prometni koridori </a:t>
            </a:r>
            <a:r>
              <a:rPr lang="hr-HR" dirty="0" err="1"/>
              <a:t>Vb</a:t>
            </a:r>
            <a:r>
              <a:rPr lang="hr-HR" dirty="0"/>
              <a:t>, </a:t>
            </a:r>
            <a:r>
              <a:rPr lang="hr-HR" dirty="0" err="1"/>
              <a:t>Vc</a:t>
            </a:r>
            <a:r>
              <a:rPr lang="hr-HR" dirty="0"/>
              <a:t>, V i </a:t>
            </a:r>
            <a:r>
              <a:rPr lang="hr-HR" dirty="0" err="1"/>
              <a:t>Va</a:t>
            </a:r>
            <a:r>
              <a:rPr lang="hr-HR" dirty="0"/>
              <a:t> koji prolaze kroz Republiku Hrvatsku otvaraju je dvosmjerno prema dva velika pravca europskih mreža. Ti su koridori sastavni dio TEN-T mreže: </a:t>
            </a:r>
            <a:r>
              <a:rPr lang="hr-HR" dirty="0" err="1"/>
              <a:t>Vb</a:t>
            </a:r>
            <a:r>
              <a:rPr lang="hr-HR" dirty="0"/>
              <a:t> (TEN-T Mediteranski koridori), </a:t>
            </a:r>
            <a:r>
              <a:rPr lang="hr-HR" dirty="0" err="1"/>
              <a:t>Vc</a:t>
            </a:r>
            <a:r>
              <a:rPr lang="hr-HR" dirty="0"/>
              <a:t> (TEN-T sveobuhvatna mreža), X (TEN-T osnovna mreža) i </a:t>
            </a:r>
            <a:r>
              <a:rPr lang="hr-HR" dirty="0" err="1"/>
              <a:t>Xa</a:t>
            </a:r>
            <a:r>
              <a:rPr lang="hr-HR" dirty="0"/>
              <a:t> (TEN-T sveobuhvatna mreža). Grad Zagreb se nalazi na sjecištu Paneuropskih koridora X (TEN-T osnovna mreža), </a:t>
            </a:r>
            <a:r>
              <a:rPr lang="hr-HR" dirty="0" err="1"/>
              <a:t>Xa</a:t>
            </a:r>
            <a:r>
              <a:rPr lang="hr-HR" dirty="0"/>
              <a:t> (TEN-T sveobuhvatna mreža) i </a:t>
            </a:r>
            <a:r>
              <a:rPr lang="hr-HR" dirty="0" err="1"/>
              <a:t>Vb</a:t>
            </a:r>
            <a:r>
              <a:rPr lang="hr-HR" dirty="0"/>
              <a:t> (TEN-T Mediteranski koridori). Koridor </a:t>
            </a:r>
            <a:r>
              <a:rPr lang="hr-HR" dirty="0" err="1"/>
              <a:t>Vc</a:t>
            </a:r>
            <a:r>
              <a:rPr lang="hr-HR" dirty="0"/>
              <a:t> spaja Ploče s Budimpeštom i dalje s istočnom Europom. Osim navedenog, kroz Hrvatsku prolazi i TEN-T koridor Rajna-Dunav (Paneuropski koridor VII) koji omogućuje ulaz tereta u luku Vukovar.  </a:t>
            </a:r>
          </a:p>
          <a:p>
            <a:pPr defTabSz="914282">
              <a:defRPr/>
            </a:pPr>
            <a:r>
              <a:rPr lang="hr-HR" dirty="0"/>
              <a:t>Jadransko-jonski prometni koridor spaja Italiju, Sloveniju, Hrvatsku, Bosnu i Hercegovinu, Crnu Goru, Albaniju i Grčku, a duž obale spaja najvažnije morske luke Trst, </a:t>
            </a:r>
            <a:r>
              <a:rPr lang="hr-HR" dirty="0" err="1"/>
              <a:t>Koper</a:t>
            </a:r>
            <a:r>
              <a:rPr lang="hr-HR" dirty="0"/>
              <a:t>, Rijeku, Zadar, Šibenik, Split, Ploče, Dubrovnik, Bar, Drač, </a:t>
            </a:r>
            <a:r>
              <a:rPr lang="hr-HR" dirty="0" err="1"/>
              <a:t>Igumenicu</a:t>
            </a:r>
            <a:r>
              <a:rPr lang="hr-HR" dirty="0"/>
              <a:t>, </a:t>
            </a:r>
            <a:r>
              <a:rPr lang="hr-HR" dirty="0" err="1"/>
              <a:t>Patras</a:t>
            </a:r>
            <a:r>
              <a:rPr lang="hr-HR" dirty="0"/>
              <a:t> i </a:t>
            </a:r>
            <a:r>
              <a:rPr lang="hr-HR" dirty="0" err="1"/>
              <a:t>Kalamatu</a:t>
            </a:r>
            <a:r>
              <a:rPr lang="hr-HR" dirty="0"/>
              <a:t>, te niz </a:t>
            </a:r>
            <a:r>
              <a:rPr lang="hr-HR" dirty="0" err="1"/>
              <a:t>panerupskih</a:t>
            </a:r>
            <a:r>
              <a:rPr lang="hr-HR" dirty="0"/>
              <a:t> koridora (V, </a:t>
            </a:r>
            <a:r>
              <a:rPr lang="hr-HR" dirty="0" err="1"/>
              <a:t>Vb</a:t>
            </a:r>
            <a:r>
              <a:rPr lang="hr-HR" dirty="0"/>
              <a:t>, </a:t>
            </a:r>
            <a:r>
              <a:rPr lang="hr-HR" dirty="0" err="1"/>
              <a:t>Vc</a:t>
            </a:r>
            <a:r>
              <a:rPr lang="hr-HR" dirty="0"/>
              <a:t> i VIII). Karta međunarodnih cestovnih koridora sastavni je dio Priloga.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B1250-96FA-4766-83A4-5E122BA51A2F}" type="slidenum">
              <a:rPr lang="hr-HR" smtClean="0">
                <a:solidFill>
                  <a:prstClr val="black"/>
                </a:solidFill>
              </a:rPr>
              <a:pPr/>
              <a:t>51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0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B1250-96FA-4766-83A4-5E122BA51A2F}" type="slidenum">
              <a:rPr lang="hr-HR" smtClean="0"/>
              <a:t>52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967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B1250-96FA-4766-83A4-5E122BA51A2F}" type="slidenum">
              <a:rPr lang="hr-HR" smtClean="0">
                <a:solidFill>
                  <a:prstClr val="black"/>
                </a:solidFill>
              </a:rPr>
              <a:pPr/>
              <a:t>57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43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Međunarodni aerodromi u Hrvatskoj</a:t>
            </a:r>
            <a:r>
              <a:rPr lang="hr-HR" dirty="0"/>
              <a:t> zračne su luke u Zagrebu, Splitu, Rijeci </a:t>
            </a:r>
            <a:r>
              <a:rPr lang="pl-PL" dirty="0"/>
              <a:t>(na otoku Krku), Osijeku, Puli, Zadru, Dubrovniku, Malom Lošinju i Braču. Prema broju zračnih luka u odnosu na površinu i broj stanovnika, Hrvatska se ubraja u razvijenije države Europe. Sam prostorni razmještaj zračnih luka relativno je zadovoljavajući.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B1250-96FA-4766-83A4-5E122BA51A2F}" type="slidenum">
              <a:rPr lang="hr-HR" smtClean="0">
                <a:solidFill>
                  <a:prstClr val="black"/>
                </a:solidFill>
              </a:rPr>
              <a:pPr/>
              <a:t>58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99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Investicije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tekući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izdaci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zaštite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okoliša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stanovniku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RH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porasli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523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2008.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661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2011.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godini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Kontinentaln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Hrvatsk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tek u 2011. godini bilježi iznadprosječne vrijednosti ovog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pokazatelha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Najviše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vrijednosti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investicija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tekućih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izdataka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2011.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postignute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Sisačko-moslavačkoj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županiji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(1990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Zagrebu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(1718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Najniže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vrijednosti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2011.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zabilježene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Zagrebačkoj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žup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aniji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Investicije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tekući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izdaci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zaštitu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okoliša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zaposlenom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RH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porasli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1.509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2008.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2.028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2011.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godini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Kontinentalna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Hrvatska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također tek u 2011.godini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bilježi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veće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vrijednosti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pokazatelja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odnosu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državni prosjek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Daleko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najvišu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vrijednost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2011.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ostvario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Grad Zagreb (31.981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Slijed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Sisačko-moslavačka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(9.992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Najniže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vrijednosti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pokazatelja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2011.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zabilježene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Zagrebačkoj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(19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županiji.</a:t>
            </a: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B1250-96FA-4766-83A4-5E122BA51A2F}" type="slidenum">
              <a:rPr lang="hr-HR" smtClean="0"/>
              <a:t>59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6312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Otpad je već dugo godina jedan od najizraženijih problema okoliša u Hrvatskoj. Proizvodni otpad nastaje u proizvodnom procesu u industriji, obrtu i drugim procesima, a po sastavu i svojstvima razlikuje se od komunalnog otpada. Proizvodnim otpadom ne smatraju se ostaci proizvodnog procesa koji se koriste u proizvodnom procesu istog proizvođača.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B1250-96FA-4766-83A4-5E122BA51A2F}" type="slidenum">
              <a:rPr lang="hr-HR" smtClean="0"/>
              <a:t>64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1976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600" y="6309320"/>
            <a:ext cx="1872208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/>
              <a:t>18.1.2016.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09320"/>
            <a:ext cx="5544616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1411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/>
              <a:t>18.1.2016.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01701-A31B-4C20-BF80-DA1BACDC1B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6408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84784"/>
            <a:ext cx="2057400" cy="46413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4784"/>
            <a:ext cx="6019800" cy="46413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/>
              <a:t>18.1.2016.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01701-A31B-4C20-BF80-DA1BACDC1B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1186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600" y="6309320"/>
            <a:ext cx="1872208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>
                <a:solidFill>
                  <a:prstClr val="black"/>
                </a:solidFill>
              </a:rPr>
              <a:pPr/>
              <a:t>18.1.2016.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09320"/>
            <a:ext cx="5544616" cy="365125"/>
          </a:xfrm>
          <a:prstGeom prst="rect">
            <a:avLst/>
          </a:prstGeom>
        </p:spPr>
        <p:txBody>
          <a:bodyPr/>
          <a:lstStyle/>
          <a:p>
            <a:endParaRPr lang="hr-H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97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568952" cy="57606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24847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525344"/>
            <a:ext cx="1296144" cy="216024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0DAC3482-D614-4C4E-809C-A424F45CC017}" type="datetimeFigureOut">
              <a:rPr lang="hr-HR" smtClean="0">
                <a:solidFill>
                  <a:prstClr val="black"/>
                </a:solidFill>
              </a:rPr>
              <a:pPr/>
              <a:t>18.1.2016.</a:t>
            </a:fld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525344"/>
            <a:ext cx="5832648" cy="2931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44F48D9-4874-47F2-8528-664089DB91D2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911" y="324624"/>
            <a:ext cx="2305521" cy="51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289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576" y="630932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>
                <a:solidFill>
                  <a:prstClr val="black"/>
                </a:solidFill>
              </a:rPr>
              <a:pPr/>
              <a:t>18.1.2016.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5328592" cy="365125"/>
          </a:xfrm>
          <a:prstGeom prst="rect">
            <a:avLst/>
          </a:prstGeom>
        </p:spPr>
        <p:txBody>
          <a:bodyPr/>
          <a:lstStyle/>
          <a:p>
            <a:endParaRPr lang="hr-H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40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>
                <a:solidFill>
                  <a:prstClr val="black"/>
                </a:solidFill>
              </a:rPr>
              <a:pPr/>
              <a:t>18.1.2016.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/>
          <a:p>
            <a:endParaRPr lang="hr-H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>
                <a:solidFill>
                  <a:prstClr val="black"/>
                </a:solidFill>
              </a:rPr>
              <a:pPr/>
              <a:t>18.1.2016.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/>
          <a:p>
            <a:endParaRPr lang="hr-HR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01701-A31B-4C20-BF80-DA1BACDC1B9C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61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>
                <a:solidFill>
                  <a:prstClr val="black"/>
                </a:solidFill>
              </a:rPr>
              <a:pPr/>
              <a:t>18.1.2016.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/>
          <a:p>
            <a:endParaRPr lang="hr-HR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01701-A31B-4C20-BF80-DA1BACDC1B9C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88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>
                <a:solidFill>
                  <a:prstClr val="black"/>
                </a:solidFill>
              </a:rPr>
              <a:pPr/>
              <a:t>18.1.2016.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/>
          <a:p>
            <a:endParaRPr lang="hr-HR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01701-A31B-4C20-BF80-DA1BACDC1B9C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70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3008313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>
                <a:solidFill>
                  <a:prstClr val="black"/>
                </a:solidFill>
              </a:rPr>
              <a:pPr/>
              <a:t>18.1.2016.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/>
          <a:p>
            <a:endParaRPr lang="hr-H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01701-A31B-4C20-BF80-DA1BACDC1B9C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72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708920"/>
            <a:ext cx="7571184" cy="33123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600" y="6309320"/>
            <a:ext cx="18002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/>
              <a:t>18.1.2016.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09320"/>
            <a:ext cx="583264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2656"/>
            <a:ext cx="24018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282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68759"/>
            <a:ext cx="5486400" cy="3458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>
                <a:solidFill>
                  <a:prstClr val="black"/>
                </a:solidFill>
              </a:rPr>
              <a:pPr/>
              <a:t>18.1.2016.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/>
          <a:p>
            <a:endParaRPr lang="hr-H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01701-A31B-4C20-BF80-DA1BACDC1B9C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7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>
                <a:solidFill>
                  <a:prstClr val="black"/>
                </a:solidFill>
              </a:rPr>
              <a:pPr/>
              <a:t>18.1.2016.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/>
          <a:p>
            <a:endParaRPr lang="hr-H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01701-A31B-4C20-BF80-DA1BACDC1B9C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20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84784"/>
            <a:ext cx="2057400" cy="46413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4784"/>
            <a:ext cx="6019800" cy="46413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>
                <a:solidFill>
                  <a:prstClr val="black"/>
                </a:solidFill>
              </a:rPr>
              <a:pPr/>
              <a:t>18.1.2016.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/>
          <a:p>
            <a:endParaRPr lang="hr-H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01701-A31B-4C20-BF80-DA1BACDC1B9C}" type="slidenum">
              <a:rPr lang="hr-HR" smtClean="0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6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576" y="630932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/>
              <a:t>18.1.2016.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5328592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2342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/>
              <a:t>18.1.2016.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5185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/>
              <a:t>18.1.2016.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01701-A31B-4C20-BF80-DA1BACDC1B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8829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/>
              <a:t>18.1.2016.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01701-A31B-4C20-BF80-DA1BACDC1B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092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/>
              <a:t>18.1.2016.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01701-A31B-4C20-BF80-DA1BACDC1B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258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3008313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/>
              <a:t>18.1.2016.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01701-A31B-4C20-BF80-DA1BACDC1B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649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68759"/>
            <a:ext cx="5486400" cy="3458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/>
              <a:t>18.1.2016.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01701-A31B-4C20-BF80-DA1BACDC1B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6514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75815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616" y="2708921"/>
            <a:ext cx="7571184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5616" y="558924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/>
              <a:t>18.1.2016.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807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75815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616" y="2708921"/>
            <a:ext cx="7571184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5616" y="5589240"/>
            <a:ext cx="2133600" cy="365125"/>
          </a:xfrm>
          <a:prstGeom prst="rect">
            <a:avLst/>
          </a:prstGeom>
        </p:spPr>
        <p:txBody>
          <a:bodyPr/>
          <a:lstStyle/>
          <a:p>
            <a:fld id="{0DAC3482-D614-4C4E-809C-A424F45CC017}" type="datetimeFigureOut">
              <a:rPr lang="hr-HR" smtClean="0">
                <a:solidFill>
                  <a:prstClr val="black"/>
                </a:solidFill>
              </a:rPr>
              <a:pPr/>
              <a:t>18.1.2016.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165304"/>
            <a:ext cx="6984776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endParaRPr lang="hr-H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razvoj.gov.hr/o-ministarstvu/djelokrug-1939/regionalni-razvoj/razvojne-strategije/11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7558608" cy="3240360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hr-HR" sz="2800" b="1" dirty="0">
                <a:solidFill>
                  <a:schemeClr val="tx2">
                    <a:lumMod val="75000"/>
                  </a:schemeClr>
                </a:solidFill>
              </a:rPr>
              <a:t>Izrada Strategije regionalnog razvoja Republike </a:t>
            </a:r>
            <a:r>
              <a:rPr lang="hr-HR" sz="2800" b="1" dirty="0" smtClean="0">
                <a:solidFill>
                  <a:schemeClr val="tx2">
                    <a:lumMod val="75000"/>
                  </a:schemeClr>
                </a:solidFill>
              </a:rPr>
              <a:t>Hrvatske</a:t>
            </a:r>
            <a:br>
              <a:rPr lang="hr-HR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r-HR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hr-HR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r-HR" sz="2800" b="1" dirty="0" smtClean="0">
                <a:solidFill>
                  <a:srgbClr val="C00000"/>
                </a:solidFill>
              </a:rPr>
              <a:t>- Projekt: Definiranje razvojnih prioriteta na razini statističkih (NUTS II) regija – </a:t>
            </a:r>
            <a:br>
              <a:rPr lang="hr-HR" sz="2800" b="1" dirty="0" smtClean="0">
                <a:solidFill>
                  <a:srgbClr val="C00000"/>
                </a:solidFill>
              </a:rPr>
            </a:br>
            <a:r>
              <a:rPr lang="hr-HR" sz="2800" b="1" dirty="0" smtClean="0">
                <a:solidFill>
                  <a:srgbClr val="C00000"/>
                </a:solidFill>
              </a:rPr>
              <a:t/>
            </a:r>
            <a:br>
              <a:rPr lang="hr-HR" sz="2800" b="1" dirty="0" smtClean="0">
                <a:solidFill>
                  <a:srgbClr val="C00000"/>
                </a:solidFill>
              </a:rPr>
            </a:br>
            <a:r>
              <a:rPr lang="hr-HR" sz="2800" b="1" dirty="0" smtClean="0">
                <a:solidFill>
                  <a:srgbClr val="0070C0"/>
                </a:solidFill>
              </a:rPr>
              <a:t>Faza 2 – SWOT analiza</a:t>
            </a:r>
            <a:br>
              <a:rPr lang="hr-HR" sz="2800" b="1" dirty="0" smtClean="0">
                <a:solidFill>
                  <a:srgbClr val="0070C0"/>
                </a:solidFill>
              </a:rPr>
            </a:br>
            <a:r>
              <a:rPr lang="hr-HR" sz="2800" b="1" dirty="0" smtClean="0">
                <a:solidFill>
                  <a:srgbClr val="0070C0"/>
                </a:solidFill>
              </a:rPr>
              <a:t>JADRANSKA HRVATSKA</a:t>
            </a:r>
            <a:endParaRPr lang="hr-HR" sz="28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5229200"/>
            <a:ext cx="6400800" cy="720080"/>
          </a:xfrm>
        </p:spPr>
        <p:txBody>
          <a:bodyPr>
            <a:normAutofit/>
          </a:bodyPr>
          <a:lstStyle/>
          <a:p>
            <a:r>
              <a:rPr lang="hr-HR" sz="2400" i="1" dirty="0" smtClean="0">
                <a:solidFill>
                  <a:schemeClr val="tx2">
                    <a:lumMod val="75000"/>
                  </a:schemeClr>
                </a:solidFill>
              </a:rPr>
              <a:t>Zagreb, prosinac 2015.</a:t>
            </a:r>
            <a:endParaRPr lang="hr-HR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7515" t="33000" r="17815" b="36928"/>
          <a:stretch/>
        </p:blipFill>
        <p:spPr bwMode="auto">
          <a:xfrm>
            <a:off x="6372200" y="332656"/>
            <a:ext cx="2232248" cy="504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85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7581528" cy="864096"/>
          </a:xfrm>
        </p:spPr>
        <p:txBody>
          <a:bodyPr>
            <a:noAutofit/>
          </a:bodyPr>
          <a:lstStyle/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Aktivnost: Prostorne cjeline unutar NUTS 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</a:rPr>
              <a:t>II regija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8208912" cy="4392488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3800" b="1" dirty="0" smtClean="0">
                <a:solidFill>
                  <a:srgbClr val="C00000"/>
                </a:solidFill>
              </a:rPr>
              <a:t>Definiranje optimalnih prostornih cjelina unutar NUTS II regija za utvrđivanje razvojnih prioriteta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3800" dirty="0" smtClean="0">
                <a:solidFill>
                  <a:schemeClr val="tx2">
                    <a:lumMod val="75000"/>
                  </a:schemeClr>
                </a:solidFill>
              </a:rPr>
              <a:t>Uočen problem nepostojanja koordinacije razvoja na srednjoj razini prostorne hijerarhije </a:t>
            </a:r>
            <a:r>
              <a:rPr lang="hr-HR" sz="3800" dirty="0" err="1" smtClean="0">
                <a:solidFill>
                  <a:schemeClr val="tx2">
                    <a:lumMod val="75000"/>
                  </a:schemeClr>
                </a:solidFill>
              </a:rPr>
              <a:t>tj</a:t>
            </a:r>
            <a:r>
              <a:rPr lang="hr-HR" sz="3800" dirty="0" smtClean="0">
                <a:solidFill>
                  <a:schemeClr val="tx2">
                    <a:lumMod val="75000"/>
                  </a:schemeClr>
                </a:solidFill>
              </a:rPr>
              <a:t>. između NUTS II regija i županija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3800" dirty="0" smtClean="0">
                <a:solidFill>
                  <a:schemeClr val="tx2">
                    <a:lumMod val="75000"/>
                  </a:schemeClr>
                </a:solidFill>
              </a:rPr>
              <a:t>Na temelju analize znanstvenih i stručnih podloga za formiranje prostornih cjelina unutar NUTS II regija (</a:t>
            </a:r>
            <a:r>
              <a:rPr lang="hr-HR" sz="3800" dirty="0" err="1" smtClean="0">
                <a:solidFill>
                  <a:schemeClr val="tx2">
                    <a:lumMod val="75000"/>
                  </a:schemeClr>
                </a:solidFill>
              </a:rPr>
              <a:t>tj</a:t>
            </a:r>
            <a:r>
              <a:rPr lang="hr-HR" sz="3800" dirty="0" smtClean="0">
                <a:solidFill>
                  <a:schemeClr val="tx2">
                    <a:lumMod val="75000"/>
                  </a:schemeClr>
                </a:solidFill>
              </a:rPr>
              <a:t>. objedinjavanjem županija), izrađen je prijedlog definiranja prostornih cjelina unutar NUTS II regija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3800" dirty="0" smtClean="0">
                <a:solidFill>
                  <a:schemeClr val="tx2">
                    <a:lumMod val="75000"/>
                  </a:schemeClr>
                </a:solidFill>
              </a:rPr>
              <a:t>Uvažavajući kriterij homogenosti regija, prirodno-geografske raznolikosti prostornih cjelina, povijesne tradicije i geopolitičkih prilika, strukture gospodarstva i razvijenosti pojedinih regionalnih identiteta, kao i poželjne veličine teritorija i prosječne brojnosti stanovništva, predlaže se </a:t>
            </a:r>
            <a:r>
              <a:rPr lang="hr-HR" sz="3800" b="1" dirty="0" smtClean="0">
                <a:solidFill>
                  <a:schemeClr val="tx2">
                    <a:lumMod val="75000"/>
                  </a:schemeClr>
                </a:solidFill>
              </a:rPr>
              <a:t>pet prostornih cjelina</a:t>
            </a:r>
            <a:r>
              <a:rPr lang="hr-HR" sz="3800" dirty="0" smtClean="0">
                <a:solidFill>
                  <a:schemeClr val="tx2">
                    <a:lumMod val="75000"/>
                  </a:schemeClr>
                </a:solidFill>
              </a:rPr>
              <a:t>: Sjeverna Hrvatska, Središnja Hrvatska, Istočna Hrvatska, Istra i Primorje te Južna Hrvatska. </a:t>
            </a:r>
          </a:p>
        </p:txBody>
      </p:sp>
    </p:spTree>
    <p:extLst>
      <p:ext uri="{BB962C8B-B14F-4D97-AF65-F5344CB8AC3E}">
        <p14:creationId xmlns:p14="http://schemas.microsoft.com/office/powerpoint/2010/main" val="24968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3140"/>
            <a:ext cx="8424935" cy="568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hr-HR" sz="2400" b="1" dirty="0" smtClean="0"/>
              <a:t>Radni prijedlog prostornih cjelina unutar NUTS II regija</a:t>
            </a:r>
            <a:endParaRPr lang="hr-H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988840"/>
            <a:ext cx="7571184" cy="4464496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16" name="Picture 15"/>
          <p:cNvPicPr/>
          <p:nvPr/>
        </p:nvPicPr>
        <p:blipFill rotWithShape="1">
          <a:blip r:embed="rId2"/>
          <a:srcRect l="21451" t="35411" r="32126" b="8403"/>
          <a:stretch/>
        </p:blipFill>
        <p:spPr bwMode="auto">
          <a:xfrm>
            <a:off x="0" y="620688"/>
            <a:ext cx="9036496" cy="623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3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7581528" cy="720080"/>
          </a:xfrm>
        </p:spPr>
        <p:txBody>
          <a:bodyPr>
            <a:noAutofit/>
          </a:bodyPr>
          <a:lstStyle/>
          <a:p>
            <a:r>
              <a:rPr lang="hr-HR" sz="2800" b="1" dirty="0" smtClean="0"/>
              <a:t>Aktivnost: 1. partnerske konzultacije</a:t>
            </a:r>
            <a:endParaRPr lang="hr-H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16832"/>
            <a:ext cx="8136904" cy="4608512"/>
          </a:xfrm>
        </p:spPr>
        <p:txBody>
          <a:bodyPr>
            <a:normAutofit/>
          </a:bodyPr>
          <a:lstStyle/>
          <a:p>
            <a:pPr marL="571500" indent="-514350" algn="just">
              <a:spcAft>
                <a:spcPts val="600"/>
              </a:spcAft>
              <a:buAutoNum type="romanUcPeriod"/>
            </a:pPr>
            <a:r>
              <a:rPr lang="hr-HR" sz="2200" b="1" dirty="0" smtClean="0">
                <a:solidFill>
                  <a:srgbClr val="C00000"/>
                </a:solidFill>
              </a:rPr>
              <a:t>ciklus</a:t>
            </a:r>
            <a:r>
              <a:rPr lang="hr-HR" sz="2200" b="1" dirty="0">
                <a:solidFill>
                  <a:srgbClr val="C00000"/>
                </a:solidFill>
              </a:rPr>
              <a:t>: </a:t>
            </a:r>
            <a:r>
              <a:rPr lang="hr-HR" sz="2200" b="1" dirty="0">
                <a:solidFill>
                  <a:schemeClr val="tx2">
                    <a:lumMod val="75000"/>
                  </a:schemeClr>
                </a:solidFill>
              </a:rPr>
              <a:t>sektorske SWOT radionice 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</a:rPr>
              <a:t>u 5 gradova - izrada SWOT analiza za sektore gospodarstvo, društvo, stanje u okolišu/prostoru te upravljanje </a:t>
            </a:r>
            <a:r>
              <a:rPr lang="hr-HR" sz="2200" dirty="0" smtClean="0">
                <a:solidFill>
                  <a:schemeClr val="tx2">
                    <a:lumMod val="75000"/>
                  </a:schemeClr>
                </a:solidFill>
              </a:rPr>
              <a:t>razvojem</a:t>
            </a:r>
          </a:p>
          <a:p>
            <a:pPr marL="571500" indent="-514350" algn="just">
              <a:spcAft>
                <a:spcPts val="600"/>
              </a:spcAft>
              <a:buAutoNum type="romanUcPeriod"/>
            </a:pPr>
            <a:r>
              <a:rPr lang="hr-HR" sz="2200" b="1" dirty="0" smtClean="0">
                <a:solidFill>
                  <a:srgbClr val="C00000"/>
                </a:solidFill>
              </a:rPr>
              <a:t>ciklus</a:t>
            </a:r>
            <a:r>
              <a:rPr lang="hr-HR" sz="2200" b="1" dirty="0">
                <a:solidFill>
                  <a:srgbClr val="C00000"/>
                </a:solidFill>
              </a:rPr>
              <a:t>: </a:t>
            </a:r>
            <a:r>
              <a:rPr lang="hr-HR" sz="2200" b="1" dirty="0">
                <a:solidFill>
                  <a:schemeClr val="tx2">
                    <a:lumMod val="75000"/>
                  </a:schemeClr>
                </a:solidFill>
              </a:rPr>
              <a:t>regionalne SWOT radionice 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</a:rPr>
              <a:t>na NUTS II razini – dvije radionice (za svaku NUTS II regiju); cilj radionica je iz sektorskih SWOT analiza proizvesti 2 integrirane SWOT analize </a:t>
            </a:r>
            <a:r>
              <a:rPr lang="hr-HR" sz="2200" dirty="0" err="1">
                <a:solidFill>
                  <a:schemeClr val="tx2">
                    <a:lumMod val="75000"/>
                  </a:schemeClr>
                </a:solidFill>
              </a:rPr>
              <a:t>tj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</a:rPr>
              <a:t>. za Kontinentalnu i Jadransku Hrvatsku </a:t>
            </a:r>
            <a:r>
              <a:rPr lang="hr-HR" sz="2200" i="1" dirty="0">
                <a:solidFill>
                  <a:srgbClr val="C00000"/>
                </a:solidFill>
              </a:rPr>
              <a:t>(vremenski ovisi o donošenju Odluka Vlade RH o uspostavi PV statističkih </a:t>
            </a:r>
            <a:r>
              <a:rPr lang="hr-HR" sz="2200" i="1" dirty="0" smtClean="0">
                <a:solidFill>
                  <a:srgbClr val="C00000"/>
                </a:solidFill>
              </a:rPr>
              <a:t>regija)</a:t>
            </a:r>
          </a:p>
          <a:p>
            <a:pPr marL="571500" indent="-514350" algn="just">
              <a:spcAft>
                <a:spcPts val="600"/>
              </a:spcAft>
              <a:buAutoNum type="romanUcPeriod"/>
            </a:pPr>
            <a:r>
              <a:rPr lang="hr-HR" sz="2200" b="1" dirty="0" smtClean="0">
                <a:solidFill>
                  <a:srgbClr val="C00000"/>
                </a:solidFill>
              </a:rPr>
              <a:t>ciklus</a:t>
            </a:r>
            <a:r>
              <a:rPr lang="hr-HR" sz="2200" b="1" dirty="0">
                <a:solidFill>
                  <a:srgbClr val="C00000"/>
                </a:solidFill>
              </a:rPr>
              <a:t>: 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</a:rPr>
              <a:t>sastanak za izradu </a:t>
            </a:r>
            <a:r>
              <a:rPr lang="hr-HR" sz="2200" b="1" dirty="0">
                <a:solidFill>
                  <a:schemeClr val="tx2">
                    <a:lumMod val="75000"/>
                  </a:schemeClr>
                </a:solidFill>
              </a:rPr>
              <a:t>integrirane SWOT analize 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</a:rPr>
              <a:t>na razini </a:t>
            </a:r>
            <a:r>
              <a:rPr lang="hr-HR" sz="2200" dirty="0" smtClean="0">
                <a:solidFill>
                  <a:schemeClr val="tx2">
                    <a:lumMod val="75000"/>
                  </a:schemeClr>
                </a:solidFill>
              </a:rPr>
              <a:t>RH</a:t>
            </a:r>
            <a:endParaRPr lang="hr-HR" sz="2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7581528" cy="720080"/>
          </a:xfrm>
        </p:spPr>
        <p:txBody>
          <a:bodyPr>
            <a:noAutofit/>
          </a:bodyPr>
          <a:lstStyle/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Faza 3. – Strateški ciljevi, prioriteti i mjere</a:t>
            </a:r>
            <a:endParaRPr lang="hr-H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8136904" cy="4608512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Definiranje strateških ciljeva na razini RH te definiranje regionalnih razvojnih prioriteta i mjera unutar statističkih regija i druge partnerske konzultacije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(siječanj-ožujak 2016.)</a:t>
            </a:r>
          </a:p>
          <a:p>
            <a:pPr algn="just">
              <a:spcBef>
                <a:spcPts val="0"/>
              </a:spcBef>
            </a:pP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Predviđena dva kruga partnerskih konzultacija:</a:t>
            </a:r>
          </a:p>
          <a:p>
            <a:pPr lvl="1" algn="just"/>
            <a:r>
              <a:rPr lang="hr-HR" sz="1900" i="1" dirty="0" smtClean="0">
                <a:solidFill>
                  <a:srgbClr val="C00000"/>
                </a:solidFill>
              </a:rPr>
              <a:t>Partnerske konzultacije za definiranje strateških ciljeva i razvojnih </a:t>
            </a:r>
            <a:r>
              <a:rPr lang="hr-HR" sz="1900" i="1" dirty="0">
                <a:solidFill>
                  <a:srgbClr val="C00000"/>
                </a:solidFill>
              </a:rPr>
              <a:t>prioriteta </a:t>
            </a:r>
            <a:r>
              <a:rPr lang="hr-HR" sz="1900" dirty="0">
                <a:solidFill>
                  <a:schemeClr val="tx2">
                    <a:lumMod val="75000"/>
                  </a:schemeClr>
                </a:solidFill>
              </a:rPr>
              <a:t>(tijekom radionica će se formulirati 3-5 </a:t>
            </a:r>
            <a:r>
              <a:rPr lang="hr-HR" sz="1900" dirty="0" smtClean="0">
                <a:solidFill>
                  <a:schemeClr val="tx2">
                    <a:lumMod val="75000"/>
                  </a:schemeClr>
                </a:solidFill>
              </a:rPr>
              <a:t>strateška cilja regionalnoga razvoja i definirati razvojni prioriteti na razini RH)</a:t>
            </a:r>
          </a:p>
          <a:p>
            <a:pPr lvl="1" algn="just"/>
            <a:r>
              <a:rPr lang="hr-HR" sz="1900" i="1" dirty="0" smtClean="0">
                <a:solidFill>
                  <a:srgbClr val="C00000"/>
                </a:solidFill>
              </a:rPr>
              <a:t>Partnerske konzultacije za utvrđivanje mjera </a:t>
            </a:r>
            <a:r>
              <a:rPr lang="hr-HR" sz="1900" dirty="0" smtClean="0">
                <a:solidFill>
                  <a:schemeClr val="tx2">
                    <a:lumMod val="75000"/>
                  </a:schemeClr>
                </a:solidFill>
              </a:rPr>
              <a:t>(EIZ i MRRFEU će u suradnji s ključnim dionicima kroz niz konzultativnih i operativnih sastanaka pripremiti prijedlog mjera prema definiranim prioritetima uključujući i odgovarajuće indikatore)</a:t>
            </a:r>
          </a:p>
        </p:txBody>
      </p:sp>
    </p:spTree>
    <p:extLst>
      <p:ext uri="{BB962C8B-B14F-4D97-AF65-F5344CB8AC3E}">
        <p14:creationId xmlns:p14="http://schemas.microsoft.com/office/powerpoint/2010/main" val="20753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792088"/>
          </a:xfrm>
        </p:spPr>
        <p:txBody>
          <a:bodyPr>
            <a:noAutofit/>
          </a:bodyPr>
          <a:lstStyle/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Faza 4. – Provedbeni mehanizmi i financijski okvir </a:t>
            </a:r>
            <a:endParaRPr lang="hr-H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276872"/>
            <a:ext cx="7571184" cy="3888432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Identifikacija </a:t>
            </a:r>
            <a:r>
              <a:rPr lang="hr-HR" sz="2400" b="1" dirty="0" smtClean="0">
                <a:solidFill>
                  <a:srgbClr val="C00000"/>
                </a:solidFill>
              </a:rPr>
              <a:t>provedbenih mehanizama </a:t>
            </a: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SRR te izrada </a:t>
            </a:r>
            <a:r>
              <a:rPr lang="hr-HR" sz="2400" b="1" dirty="0" smtClean="0">
                <a:solidFill>
                  <a:srgbClr val="C00000"/>
                </a:solidFill>
              </a:rPr>
              <a:t>financijskog okvira </a:t>
            </a: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za provedbu razvojnih mjera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(travanj - sredina svibnja 2016.)</a:t>
            </a:r>
          </a:p>
          <a:p>
            <a:pPr algn="just">
              <a:spcAft>
                <a:spcPts val="600"/>
              </a:spcAft>
            </a:pP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Izrada prijedloga institucionalnoga okvira provedbe, identifikacija odgovornih tijela te definiranje provedbenih mehanizama SRR</a:t>
            </a:r>
          </a:p>
          <a:p>
            <a:pPr algn="just">
              <a:spcAft>
                <a:spcPts val="600"/>
              </a:spcAft>
            </a:pP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Izrada prijedloga sustava za praćenje i vrednovanje provedbe SRR.</a:t>
            </a:r>
          </a:p>
        </p:txBody>
      </p:sp>
    </p:spTree>
    <p:extLst>
      <p:ext uri="{BB962C8B-B14F-4D97-AF65-F5344CB8AC3E}">
        <p14:creationId xmlns:p14="http://schemas.microsoft.com/office/powerpoint/2010/main" val="28765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7581528" cy="792088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Faza 5. – Završna faza </a:t>
            </a:r>
            <a:endParaRPr lang="hr-H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060848"/>
            <a:ext cx="7571184" cy="3960439"/>
          </a:xfrm>
        </p:spPr>
        <p:txBody>
          <a:bodyPr>
            <a:noAutofit/>
          </a:bodyPr>
          <a:lstStyle/>
          <a:p>
            <a:pPr algn="just"/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Izrada konačnog izvještaja o utvrđenim regionalnim razvojnim prioritetima i treće partnerske konzultacije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(sredina svibnja -sredina lipnja 2016.)</a:t>
            </a:r>
          </a:p>
          <a:p>
            <a:pPr algn="just"/>
            <a:r>
              <a:rPr lang="hr-HR" sz="2400" b="1" dirty="0" smtClean="0">
                <a:solidFill>
                  <a:srgbClr val="C00000"/>
                </a:solidFill>
              </a:rPr>
              <a:t>3. partnerske konzultacije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planiraju se održati  na početku ove faze – prezentacija prijedloga regionalnih razvojnih prioriteta te nacrta Konačnog izvještaja koji obuhvaća rezultate druge, treće i četvrte faze Projekta u svrhu prikupljanja završnih komentara i prijedloga.</a:t>
            </a:r>
            <a:endParaRPr lang="hr-HR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9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276872"/>
            <a:ext cx="7581528" cy="2448272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tx2"/>
                </a:solidFill>
              </a:rPr>
              <a:t>OSNOVNA ANALIZA</a:t>
            </a:r>
            <a:r>
              <a:rPr lang="hr-HR" b="1" dirty="0">
                <a:solidFill>
                  <a:srgbClr val="C00000"/>
                </a:solidFill>
              </a:rPr>
              <a:t/>
            </a:r>
            <a:br>
              <a:rPr lang="hr-HR" b="1" dirty="0">
                <a:solidFill>
                  <a:srgbClr val="C00000"/>
                </a:solidFill>
              </a:rPr>
            </a:br>
            <a:r>
              <a:rPr lang="hr-HR" b="1" dirty="0" smtClean="0">
                <a:solidFill>
                  <a:srgbClr val="C00000"/>
                </a:solidFill>
              </a:rPr>
              <a:t/>
            </a:r>
            <a:br>
              <a:rPr lang="hr-HR" b="1" dirty="0" smtClean="0">
                <a:solidFill>
                  <a:srgbClr val="C00000"/>
                </a:solidFill>
              </a:rPr>
            </a:br>
            <a:r>
              <a:rPr lang="hr-HR" sz="2200" dirty="0" smtClean="0">
                <a:solidFill>
                  <a:srgbClr val="C00000"/>
                </a:solidFill>
              </a:rPr>
              <a:t>Analitička podloga za izradu Strategije regionalnog razvoja RH i prilozi dostupni su na sljedećoj poveznici: </a:t>
            </a:r>
            <a:br>
              <a:rPr lang="hr-HR" sz="2200" dirty="0" smtClean="0">
                <a:solidFill>
                  <a:srgbClr val="C00000"/>
                </a:solidFill>
              </a:rPr>
            </a:br>
            <a:r>
              <a:rPr lang="hr-HR" sz="2000" i="1" dirty="0" smtClean="0">
                <a:solidFill>
                  <a:srgbClr val="C00000"/>
                </a:solidFill>
                <a:hlinkClick r:id="rId2"/>
              </a:rPr>
              <a:t>https</a:t>
            </a:r>
            <a:r>
              <a:rPr lang="hr-HR" sz="2000" i="1" dirty="0">
                <a:solidFill>
                  <a:srgbClr val="C00000"/>
                </a:solidFill>
                <a:hlinkClick r:id="rId2"/>
              </a:rPr>
              <a:t>://</a:t>
            </a:r>
            <a:r>
              <a:rPr lang="hr-HR" sz="2000" i="1" dirty="0" smtClean="0">
                <a:solidFill>
                  <a:srgbClr val="C00000"/>
                </a:solidFill>
                <a:hlinkClick r:id="rId2"/>
              </a:rPr>
              <a:t>razvoj.gov.hr/o-ministarstvu/djelokrug-1939/regionalni-razvoj/razvojne-strategije/111</a:t>
            </a:r>
            <a:r>
              <a:rPr lang="hr-HR" sz="2000" i="1" dirty="0" smtClean="0">
                <a:solidFill>
                  <a:srgbClr val="C00000"/>
                </a:solidFill>
              </a:rPr>
              <a:t> </a:t>
            </a:r>
            <a:endParaRPr lang="hr-HR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3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996952"/>
            <a:ext cx="7128792" cy="280831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hr-HR" sz="4000" b="1" dirty="0" smtClean="0">
                <a:solidFill>
                  <a:schemeClr val="tx2"/>
                </a:solidFill>
              </a:rPr>
              <a:t>Gospodarski razvoj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hr-HR" sz="2400" dirty="0" smtClean="0">
                <a:solidFill>
                  <a:schemeClr val="tx2"/>
                </a:solidFill>
              </a:rPr>
              <a:t>- odabrani pokazatelji i podaci -</a:t>
            </a:r>
          </a:p>
        </p:txBody>
      </p:sp>
    </p:spTree>
    <p:extLst>
      <p:ext uri="{BB962C8B-B14F-4D97-AF65-F5344CB8AC3E}">
        <p14:creationId xmlns:p14="http://schemas.microsoft.com/office/powerpoint/2010/main" val="16127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8208912" cy="10081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Bruto domaći proizvod po stanovniku, županije Jadranske 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Hrvatske, 2011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., u kunama</a:t>
            </a:r>
            <a:endParaRPr lang="hr-H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79512" y="1844824"/>
            <a:ext cx="8964488" cy="4896544"/>
            <a:chOff x="179512" y="1844824"/>
            <a:chExt cx="8784976" cy="4464496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80567187"/>
                </p:ext>
              </p:extLst>
            </p:nvPr>
          </p:nvGraphicFramePr>
          <p:xfrm>
            <a:off x="179512" y="1844824"/>
            <a:ext cx="8784976" cy="44644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6" name="Straight Connector 5"/>
            <p:cNvCxnSpPr/>
            <p:nvPr/>
          </p:nvCxnSpPr>
          <p:spPr>
            <a:xfrm>
              <a:off x="1115616" y="2895294"/>
              <a:ext cx="7632848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588224" y="2306419"/>
              <a:ext cx="1584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b="1" dirty="0" smtClean="0"/>
                <a:t>RH 2011/ capita 76.755,3 kn</a:t>
              </a:r>
              <a:endParaRPr lang="hr-HR" sz="1400" b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6228184" y="2567022"/>
              <a:ext cx="360040" cy="28803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406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050016"/>
            <a:ext cx="7581528" cy="504056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</a:rPr>
              <a:t>Program</a:t>
            </a:r>
            <a:endParaRPr lang="hr-H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8733" y="1556792"/>
            <a:ext cx="8568952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r-HR" sz="1600" dirty="0" smtClean="0">
                <a:ea typeface="Calibri"/>
                <a:cs typeface="Times New Roman"/>
              </a:rPr>
              <a:t>10:00-10:15	Pozdrav </a:t>
            </a:r>
            <a:r>
              <a:rPr lang="hr-HR" sz="1600" dirty="0">
                <a:ea typeface="Calibri"/>
                <a:cs typeface="Times New Roman"/>
              </a:rPr>
              <a:t>i predstavljanje programa rada</a:t>
            </a:r>
          </a:p>
          <a:p>
            <a:pPr>
              <a:spcAft>
                <a:spcPts val="600"/>
              </a:spcAft>
            </a:pPr>
            <a:r>
              <a:rPr lang="hr-HR" sz="1600" dirty="0" smtClean="0">
                <a:ea typeface="Calibri"/>
                <a:cs typeface="Times New Roman"/>
              </a:rPr>
              <a:t>10:15-10:30	Prezentacija </a:t>
            </a:r>
            <a:r>
              <a:rPr lang="hr-HR" sz="1600" dirty="0">
                <a:ea typeface="Calibri"/>
                <a:cs typeface="Times New Roman"/>
              </a:rPr>
              <a:t>projekta po fazama</a:t>
            </a:r>
          </a:p>
          <a:p>
            <a:pPr marL="895350" indent="-895350">
              <a:spcAft>
                <a:spcPts val="600"/>
              </a:spcAft>
            </a:pPr>
            <a:r>
              <a:rPr lang="hr-HR" sz="1600" dirty="0" smtClean="0">
                <a:ea typeface="Calibri"/>
                <a:cs typeface="Times New Roman"/>
              </a:rPr>
              <a:t>10:30-11:00	Prezentacija </a:t>
            </a:r>
            <a:r>
              <a:rPr lang="hr-HR" sz="1600" dirty="0">
                <a:ea typeface="Calibri"/>
                <a:cs typeface="Times New Roman"/>
              </a:rPr>
              <a:t>nalaza analize stanja (Analitičke podloge) s </a:t>
            </a:r>
            <a:r>
              <a:rPr lang="hr-HR" sz="1600" dirty="0" smtClean="0">
                <a:ea typeface="Calibri"/>
                <a:cs typeface="Times New Roman"/>
              </a:rPr>
              <a:t>osvrtom </a:t>
            </a:r>
            <a:r>
              <a:rPr lang="hr-HR" sz="1600" dirty="0">
                <a:ea typeface="Calibri"/>
                <a:cs typeface="Times New Roman"/>
              </a:rPr>
              <a:t>na </a:t>
            </a:r>
            <a:r>
              <a:rPr lang="hr-HR" sz="1600" dirty="0" smtClean="0">
                <a:ea typeface="Calibri"/>
                <a:cs typeface="Times New Roman"/>
              </a:rPr>
              <a:t>			zastupljene </a:t>
            </a:r>
            <a:r>
              <a:rPr lang="hr-HR" sz="1600" dirty="0">
                <a:ea typeface="Calibri"/>
                <a:cs typeface="Times New Roman"/>
              </a:rPr>
              <a:t>županije unutar subregije i osvrt na </a:t>
            </a:r>
            <a:r>
              <a:rPr lang="hr-HR" sz="1600" dirty="0" smtClean="0">
                <a:ea typeface="Calibri"/>
                <a:cs typeface="Times New Roman"/>
              </a:rPr>
              <a:t>specifičnosti</a:t>
            </a:r>
            <a:endParaRPr lang="hr-HR" sz="1600" dirty="0">
              <a:ea typeface="Calibri"/>
              <a:cs typeface="Times New Roman"/>
            </a:endParaRPr>
          </a:p>
          <a:p>
            <a:pPr marL="895350" indent="-895350">
              <a:spcAft>
                <a:spcPts val="600"/>
              </a:spcAft>
            </a:pPr>
            <a:r>
              <a:rPr lang="hr-HR" sz="1600" dirty="0" smtClean="0">
                <a:ea typeface="Calibri"/>
                <a:cs typeface="Times New Roman"/>
              </a:rPr>
              <a:t>11:00-11:15	Predstavljanje </a:t>
            </a:r>
            <a:r>
              <a:rPr lang="hr-HR" sz="1600" dirty="0">
                <a:ea typeface="Calibri"/>
                <a:cs typeface="Times New Roman"/>
              </a:rPr>
              <a:t>načina rada u grupama za pripremu sektorskih </a:t>
            </a:r>
            <a:r>
              <a:rPr lang="hr-HR" sz="1600" dirty="0" smtClean="0">
                <a:ea typeface="Calibri"/>
                <a:cs typeface="Times New Roman"/>
              </a:rPr>
              <a:t>SWOT 			analiza za </a:t>
            </a:r>
            <a:r>
              <a:rPr lang="hr-HR" sz="1600" dirty="0">
                <a:ea typeface="Calibri"/>
                <a:cs typeface="Times New Roman"/>
              </a:rPr>
              <a:t>četiri razvojna područja/teme: </a:t>
            </a:r>
          </a:p>
          <a:p>
            <a:pPr marL="2114550" lvl="4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2"/>
                </a:solidFill>
                <a:ea typeface="Calibri"/>
                <a:cs typeface="Times New Roman"/>
              </a:rPr>
              <a:t>GOSPODARSTVO </a:t>
            </a:r>
          </a:p>
          <a:p>
            <a:pPr marL="2114550" lvl="4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DRUŠTVO</a:t>
            </a:r>
            <a:endParaRPr lang="hr-HR" sz="1600" dirty="0">
              <a:solidFill>
                <a:schemeClr val="accent3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2114550" lvl="4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PROSTOR/OKOLIŠ</a:t>
            </a:r>
          </a:p>
          <a:p>
            <a:pPr marL="2114550" lvl="4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C00000"/>
                </a:solidFill>
                <a:ea typeface="Calibri"/>
                <a:cs typeface="Times New Roman"/>
              </a:rPr>
              <a:t>RAZVOJNO UPRAVLJANJE/ </a:t>
            </a:r>
            <a:r>
              <a:rPr lang="hr-HR" sz="1600" dirty="0" smtClean="0">
                <a:ea typeface="Calibri"/>
                <a:cs typeface="Times New Roman"/>
              </a:rPr>
              <a:t>INSTITUCIONALNI </a:t>
            </a:r>
            <a:r>
              <a:rPr lang="hr-HR" sz="1600" dirty="0">
                <a:ea typeface="Calibri"/>
                <a:cs typeface="Times New Roman"/>
              </a:rPr>
              <a:t>KAPACITETI</a:t>
            </a:r>
          </a:p>
          <a:p>
            <a:pPr>
              <a:spcAft>
                <a:spcPts val="1000"/>
              </a:spcAft>
            </a:pPr>
            <a:r>
              <a:rPr lang="hr-HR" sz="1600" i="1" dirty="0">
                <a:solidFill>
                  <a:schemeClr val="tx2"/>
                </a:solidFill>
                <a:ea typeface="Calibri"/>
                <a:cs typeface="Times New Roman"/>
              </a:rPr>
              <a:t>11:15-11:30	Odmor (kava, voda, sokovi)</a:t>
            </a:r>
            <a:endParaRPr lang="hr-HR" sz="16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895350" indent="-895350">
              <a:spcAft>
                <a:spcPts val="1000"/>
              </a:spcAft>
            </a:pPr>
            <a:r>
              <a:rPr lang="hr-HR" sz="1600" dirty="0">
                <a:ea typeface="Calibri"/>
                <a:cs typeface="Times New Roman"/>
              </a:rPr>
              <a:t>11:30-13:00	Rad u </a:t>
            </a:r>
            <a:r>
              <a:rPr lang="hr-HR" sz="1600" dirty="0" smtClean="0">
                <a:ea typeface="Calibri"/>
                <a:cs typeface="Times New Roman"/>
              </a:rPr>
              <a:t>grupama – 4 GRUPE</a:t>
            </a:r>
            <a:endParaRPr lang="hr-HR" sz="1600" dirty="0">
              <a:ea typeface="Calibri"/>
              <a:cs typeface="Times New Roman"/>
            </a:endParaRPr>
          </a:p>
          <a:p>
            <a:pPr marL="895350" indent="-895350">
              <a:spcAft>
                <a:spcPts val="1000"/>
              </a:spcAft>
            </a:pPr>
            <a:r>
              <a:rPr lang="hr-HR" sz="1600" i="1" dirty="0" smtClean="0">
                <a:solidFill>
                  <a:schemeClr val="tx2"/>
                </a:solidFill>
                <a:ea typeface="Calibri"/>
                <a:cs typeface="Times New Roman"/>
              </a:rPr>
              <a:t>13:00-13:30</a:t>
            </a:r>
            <a:r>
              <a:rPr lang="hr-HR" sz="1600" i="1" dirty="0">
                <a:solidFill>
                  <a:schemeClr val="tx2"/>
                </a:solidFill>
                <a:ea typeface="Calibri"/>
                <a:cs typeface="Times New Roman"/>
              </a:rPr>
              <a:t>	Odmor </a:t>
            </a:r>
            <a:r>
              <a:rPr lang="hr-HR" sz="1600" i="1" dirty="0" smtClean="0">
                <a:solidFill>
                  <a:schemeClr val="tx2"/>
                </a:solidFill>
                <a:ea typeface="Calibri"/>
                <a:cs typeface="Times New Roman"/>
              </a:rPr>
              <a:t>(ručak)</a:t>
            </a:r>
            <a:endParaRPr lang="hr-HR" sz="16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895350" indent="-895350">
              <a:spcAft>
                <a:spcPts val="1000"/>
              </a:spcAft>
            </a:pPr>
            <a:r>
              <a:rPr lang="hr-HR" sz="1600" dirty="0">
                <a:ea typeface="Calibri"/>
                <a:cs typeface="Times New Roman"/>
              </a:rPr>
              <a:t>13:30-14:30	Prezentacija SWOT tablica i rasprava – plenarno</a:t>
            </a:r>
          </a:p>
          <a:p>
            <a:pPr marL="895350" indent="-895350">
              <a:spcAft>
                <a:spcPts val="1000"/>
              </a:spcAft>
            </a:pPr>
            <a:r>
              <a:rPr lang="hr-HR" sz="1600" dirty="0">
                <a:ea typeface="Calibri"/>
                <a:cs typeface="Times New Roman"/>
              </a:rPr>
              <a:t>14:30-15:00	Zaključak radionice</a:t>
            </a:r>
            <a:endParaRPr lang="hr-HR" sz="16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60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8640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2400" b="1" dirty="0">
                <a:solidFill>
                  <a:schemeClr val="tx2">
                    <a:lumMod val="75000"/>
                  </a:schemeClr>
                </a:solidFill>
              </a:rPr>
              <a:t>Struktura BDV-a, </a:t>
            </a:r>
            <a:r>
              <a:rPr lang="sv-SE" sz="2400" b="1" dirty="0" smtClean="0">
                <a:solidFill>
                  <a:schemeClr val="tx2">
                    <a:lumMod val="75000"/>
                  </a:schemeClr>
                </a:solidFill>
              </a:rPr>
              <a:t>Jadranska </a:t>
            </a:r>
            <a:r>
              <a:rPr lang="sv-SE" sz="2400" b="1" dirty="0">
                <a:solidFill>
                  <a:schemeClr val="tx2">
                    <a:lumMod val="75000"/>
                  </a:schemeClr>
                </a:solidFill>
              </a:rPr>
              <a:t>Hrvatska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sv-SE" sz="2400" b="1" dirty="0">
                <a:solidFill>
                  <a:schemeClr val="tx2">
                    <a:lumMod val="75000"/>
                  </a:schemeClr>
                </a:solidFill>
              </a:rPr>
              <a:t> 2011.</a:t>
            </a:r>
            <a:endParaRPr lang="hr-H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186814"/>
              </p:ext>
            </p:extLst>
          </p:nvPr>
        </p:nvGraphicFramePr>
        <p:xfrm>
          <a:off x="107504" y="2060848"/>
          <a:ext cx="9036496" cy="4723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0016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751"/>
            <a:ext cx="9144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hr-HR" sz="2400" b="1" dirty="0"/>
              <a:t>Županije s </a:t>
            </a:r>
            <a:r>
              <a:rPr lang="hr-HR" sz="2400" b="1" dirty="0">
                <a:solidFill>
                  <a:srgbClr val="C00000"/>
                </a:solidFill>
              </a:rPr>
              <a:t>visokom specijalizacijom </a:t>
            </a:r>
            <a:r>
              <a:rPr lang="hr-HR" sz="2400" b="1" dirty="0"/>
              <a:t>u djelatnostima poljoprivrede, ribarstva i šumarstva, 2008. i 2011</a:t>
            </a:r>
            <a:r>
              <a:rPr lang="hr-HR" sz="2400" b="1" dirty="0" smtClean="0"/>
              <a:t>.</a:t>
            </a:r>
            <a:endParaRPr lang="hr-HR" sz="24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497924"/>
              </p:ext>
            </p:extLst>
          </p:nvPr>
        </p:nvGraphicFramePr>
        <p:xfrm>
          <a:off x="107504" y="1124744"/>
          <a:ext cx="9036496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149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Županije s </a:t>
            </a:r>
            <a:r>
              <a:rPr lang="hr-HR" sz="2400" b="1" dirty="0">
                <a:solidFill>
                  <a:srgbClr val="C00000"/>
                </a:solidFill>
              </a:rPr>
              <a:t>visokom specijalizacijom </a:t>
            </a:r>
            <a:r>
              <a:rPr lang="hr-HR" sz="2400" b="1" dirty="0">
                <a:solidFill>
                  <a:srgbClr val="002060"/>
                </a:solidFill>
              </a:rPr>
              <a:t>u djelatnostima prerađivačka industrija, rudarstvo i vađenje te ostale industrije, 2008. i 2011.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53119"/>
              </p:ext>
            </p:extLst>
          </p:nvPr>
        </p:nvGraphicFramePr>
        <p:xfrm>
          <a:off x="107504" y="1268760"/>
          <a:ext cx="903649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26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Županije s </a:t>
            </a:r>
            <a:r>
              <a:rPr lang="hr-HR" sz="2400" b="1" dirty="0">
                <a:solidFill>
                  <a:srgbClr val="C00000"/>
                </a:solidFill>
              </a:rPr>
              <a:t>visokom specijalizacijom </a:t>
            </a:r>
            <a:r>
              <a:rPr lang="hr-HR" sz="2400" b="1" dirty="0">
                <a:solidFill>
                  <a:srgbClr val="002060"/>
                </a:solidFill>
              </a:rPr>
              <a:t>u djelatnosti građevinarstva, 2008. i 2011.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24342"/>
              </p:ext>
            </p:extLst>
          </p:nvPr>
        </p:nvGraphicFramePr>
        <p:xfrm>
          <a:off x="35496" y="1196752"/>
          <a:ext cx="907300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01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864096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200" b="1" dirty="0">
                <a:solidFill>
                  <a:srgbClr val="002060"/>
                </a:solidFill>
              </a:rPr>
              <a:t>Županije s </a:t>
            </a:r>
            <a:r>
              <a:rPr lang="hr-HR" sz="2200" b="1" dirty="0">
                <a:solidFill>
                  <a:srgbClr val="C00000"/>
                </a:solidFill>
              </a:rPr>
              <a:t>visokom specijalizacijom </a:t>
            </a:r>
            <a:r>
              <a:rPr lang="hr-HR" sz="2200" b="1" dirty="0">
                <a:solidFill>
                  <a:srgbClr val="002060"/>
                </a:solidFill>
              </a:rPr>
              <a:t>u </a:t>
            </a:r>
            <a:r>
              <a:rPr lang="hr-HR" sz="2200" b="1" dirty="0" smtClean="0">
                <a:solidFill>
                  <a:srgbClr val="002060"/>
                </a:solidFill>
              </a:rPr>
              <a:t>trgovini </a:t>
            </a:r>
            <a:r>
              <a:rPr lang="hr-HR" sz="2200" b="1" dirty="0">
                <a:solidFill>
                  <a:srgbClr val="002060"/>
                </a:solidFill>
              </a:rPr>
              <a:t>na veliko </a:t>
            </a:r>
            <a:r>
              <a:rPr lang="hr-HR" sz="2200" b="1" dirty="0" smtClean="0">
                <a:solidFill>
                  <a:srgbClr val="002060"/>
                </a:solidFill>
              </a:rPr>
              <a:t>i malo</a:t>
            </a:r>
            <a:r>
              <a:rPr lang="hr-HR" sz="2200" b="1" dirty="0">
                <a:solidFill>
                  <a:srgbClr val="002060"/>
                </a:solidFill>
              </a:rPr>
              <a:t>, </a:t>
            </a:r>
            <a:r>
              <a:rPr lang="hr-HR" sz="2200" b="1" dirty="0" smtClean="0">
                <a:solidFill>
                  <a:srgbClr val="002060"/>
                </a:solidFill>
              </a:rPr>
              <a:t>prijevozu i skladištenju, smještaju, pripremi </a:t>
            </a:r>
            <a:r>
              <a:rPr lang="hr-HR" sz="2200" b="1" dirty="0">
                <a:solidFill>
                  <a:srgbClr val="002060"/>
                </a:solidFill>
              </a:rPr>
              <a:t>i </a:t>
            </a:r>
            <a:r>
              <a:rPr lang="hr-HR" sz="2200" b="1" dirty="0" smtClean="0">
                <a:solidFill>
                  <a:srgbClr val="002060"/>
                </a:solidFill>
              </a:rPr>
              <a:t>usluživanju </a:t>
            </a:r>
            <a:r>
              <a:rPr lang="hr-HR" sz="2200" b="1" dirty="0">
                <a:solidFill>
                  <a:srgbClr val="002060"/>
                </a:solidFill>
              </a:rPr>
              <a:t>hrane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14435"/>
              </p:ext>
            </p:extLst>
          </p:nvPr>
        </p:nvGraphicFramePr>
        <p:xfrm>
          <a:off x="611560" y="2060848"/>
          <a:ext cx="835292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36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784976" cy="648072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Udio investicija u BDP-u, </a:t>
            </a:r>
            <a:r>
              <a:rPr lang="hr-HR" sz="2400" b="1" dirty="0" smtClean="0">
                <a:solidFill>
                  <a:srgbClr val="002060"/>
                </a:solidFill>
              </a:rPr>
              <a:t>Jadranska Hrvatska</a:t>
            </a:r>
            <a:endParaRPr lang="hr-HR" sz="2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215864"/>
              </p:ext>
            </p:extLst>
          </p:nvPr>
        </p:nvGraphicFramePr>
        <p:xfrm>
          <a:off x="0" y="1844824"/>
          <a:ext cx="9144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67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7581528" cy="648072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Rangiranje županija prema konkurentnosti, 2013.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24528393"/>
              </p:ext>
            </p:extLst>
          </p:nvPr>
        </p:nvGraphicFramePr>
        <p:xfrm>
          <a:off x="107504" y="1700808"/>
          <a:ext cx="9036496" cy="5143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145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7581528" cy="648072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2400" b="1" dirty="0">
                <a:solidFill>
                  <a:srgbClr val="002060"/>
                </a:solidFill>
              </a:rPr>
              <a:t>Broj poduzeća </a:t>
            </a:r>
            <a:r>
              <a:rPr lang="pl-PL" sz="2400" b="1" dirty="0" smtClean="0">
                <a:solidFill>
                  <a:srgbClr val="002060"/>
                </a:solidFill>
              </a:rPr>
              <a:t>na 000 stanovnika, </a:t>
            </a:r>
            <a:r>
              <a:rPr lang="pl-PL" sz="2400" b="1" dirty="0">
                <a:solidFill>
                  <a:srgbClr val="002060"/>
                </a:solidFill>
              </a:rPr>
              <a:t>2008 i 2013.</a:t>
            </a:r>
            <a:endParaRPr lang="hr-HR" sz="2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r>
              <a:rPr lang="hr-HR" sz="1000" dirty="0" smtClean="0"/>
              <a:t>.</a:t>
            </a:r>
            <a:endParaRPr lang="hr-HR" sz="1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925630"/>
              </p:ext>
            </p:extLst>
          </p:nvPr>
        </p:nvGraphicFramePr>
        <p:xfrm>
          <a:off x="251520" y="1700808"/>
          <a:ext cx="871296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86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720080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Pokrivenost uvoza </a:t>
            </a:r>
            <a:r>
              <a:rPr lang="hr-HR" sz="2400" b="1" dirty="0" smtClean="0">
                <a:solidFill>
                  <a:srgbClr val="002060"/>
                </a:solidFill>
              </a:rPr>
              <a:t>izvozom (roba i usluga), </a:t>
            </a:r>
            <a:r>
              <a:rPr lang="hr-HR" sz="2400" b="1" dirty="0">
                <a:solidFill>
                  <a:srgbClr val="002060"/>
                </a:solidFill>
              </a:rPr>
              <a:t>Jadranska Hrvatska, </a:t>
            </a:r>
            <a:r>
              <a:rPr lang="hr-HR" sz="2200" b="1" dirty="0" smtClean="0">
                <a:solidFill>
                  <a:srgbClr val="002060"/>
                </a:solidFill>
              </a:rPr>
              <a:t>2008. i 2013.</a:t>
            </a:r>
            <a:endParaRPr lang="hr-HR" sz="2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18272"/>
              </p:ext>
            </p:extLst>
          </p:nvPr>
        </p:nvGraphicFramePr>
        <p:xfrm>
          <a:off x="251520" y="1628800"/>
          <a:ext cx="889248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711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9036496" cy="576064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400" b="1" dirty="0" smtClean="0">
                <a:solidFill>
                  <a:srgbClr val="002060"/>
                </a:solidFill>
              </a:rPr>
              <a:t>Robni uvoz </a:t>
            </a:r>
            <a:r>
              <a:rPr lang="hr-HR" sz="2400" b="1" dirty="0">
                <a:solidFill>
                  <a:srgbClr val="002060"/>
                </a:solidFill>
              </a:rPr>
              <a:t>i izvoz </a:t>
            </a:r>
            <a:r>
              <a:rPr lang="hr-HR" sz="2400" b="1" dirty="0" smtClean="0">
                <a:solidFill>
                  <a:srgbClr val="002060"/>
                </a:solidFill>
              </a:rPr>
              <a:t>poduzetnika, Jadranska Hrvatska, </a:t>
            </a:r>
            <a:r>
              <a:rPr lang="hr-HR" sz="2400" b="1" dirty="0">
                <a:solidFill>
                  <a:srgbClr val="002060"/>
                </a:solidFill>
              </a:rPr>
              <a:t>2013.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770376"/>
              </p:ext>
            </p:extLst>
          </p:nvPr>
        </p:nvGraphicFramePr>
        <p:xfrm>
          <a:off x="251520" y="1628800"/>
          <a:ext cx="8784976" cy="4765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 rot="-5400000">
            <a:off x="49564" y="2624173"/>
            <a:ext cx="683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m</a:t>
            </a:r>
            <a:r>
              <a:rPr lang="hr-HR" sz="1200" dirty="0" smtClean="0"/>
              <a:t>il. kn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65724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013576" cy="79208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400" b="1" dirty="0">
                <a:solidFill>
                  <a:schemeClr val="tx2"/>
                </a:solidFill>
              </a:rPr>
              <a:t>CILJ POLITIKE REGIONALNOG RAZVOJA </a:t>
            </a:r>
            <a:r>
              <a:rPr lang="hr-HR" sz="2400" b="1" dirty="0" smtClean="0">
                <a:solidFill>
                  <a:schemeClr val="tx2"/>
                </a:solidFill>
              </a:rPr>
              <a:t>RH </a:t>
            </a:r>
            <a:br>
              <a:rPr lang="hr-HR" sz="2400" b="1" dirty="0" smtClean="0">
                <a:solidFill>
                  <a:schemeClr val="tx2"/>
                </a:solidFill>
              </a:rPr>
            </a:br>
            <a:r>
              <a:rPr lang="hr-HR" sz="1400" dirty="0" smtClean="0">
                <a:solidFill>
                  <a:schemeClr val="tx2"/>
                </a:solidFill>
              </a:rPr>
              <a:t>(ZRR</a:t>
            </a:r>
            <a:r>
              <a:rPr lang="hr-HR" sz="1400" dirty="0">
                <a:solidFill>
                  <a:schemeClr val="tx2"/>
                </a:solidFill>
              </a:rPr>
              <a:t>, čl.2 NN 147/2014</a:t>
            </a:r>
            <a:r>
              <a:rPr lang="hr-HR" sz="1400" dirty="0" smtClean="0">
                <a:solidFill>
                  <a:schemeClr val="tx2"/>
                </a:solidFill>
              </a:rPr>
              <a:t>)</a:t>
            </a:r>
            <a:endParaRPr lang="hr-HR" sz="1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8352928" cy="453650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hr-HR" sz="2000" dirty="0" smtClean="0">
                <a:solidFill>
                  <a:schemeClr val="tx2"/>
                </a:solidFill>
              </a:rPr>
              <a:t>(1) je pridonijeti </a:t>
            </a:r>
            <a:r>
              <a:rPr lang="hr-HR" sz="2000" b="1" dirty="0">
                <a:solidFill>
                  <a:schemeClr val="tx2"/>
                </a:solidFill>
              </a:rPr>
              <a:t>društveno-gospodarskom</a:t>
            </a:r>
            <a:r>
              <a:rPr lang="hr-HR" sz="2000" dirty="0">
                <a:solidFill>
                  <a:schemeClr val="tx2"/>
                </a:solidFill>
              </a:rPr>
              <a:t> </a:t>
            </a:r>
            <a:r>
              <a:rPr lang="hr-HR" sz="2000" b="1" dirty="0">
                <a:solidFill>
                  <a:schemeClr val="tx2"/>
                </a:solidFill>
              </a:rPr>
              <a:t>razvoju</a:t>
            </a:r>
            <a:r>
              <a:rPr lang="hr-HR" sz="2000" dirty="0">
                <a:solidFill>
                  <a:schemeClr val="tx2"/>
                </a:solidFill>
              </a:rPr>
              <a:t> </a:t>
            </a:r>
            <a:r>
              <a:rPr lang="hr-HR" sz="2000" dirty="0" smtClean="0">
                <a:solidFill>
                  <a:schemeClr val="tx2"/>
                </a:solidFill>
              </a:rPr>
              <a:t>RH, </a:t>
            </a:r>
            <a:r>
              <a:rPr lang="hr-HR" sz="2000" dirty="0">
                <a:solidFill>
                  <a:schemeClr val="tx2"/>
                </a:solidFill>
              </a:rPr>
              <a:t>u skladu s načelima </a:t>
            </a:r>
            <a:r>
              <a:rPr lang="hr-HR" sz="2000" b="1" dirty="0">
                <a:solidFill>
                  <a:schemeClr val="tx2"/>
                </a:solidFill>
              </a:rPr>
              <a:t>održivog razvoja</a:t>
            </a:r>
            <a:r>
              <a:rPr lang="hr-HR" sz="2000" dirty="0">
                <a:solidFill>
                  <a:schemeClr val="tx2"/>
                </a:solidFill>
              </a:rPr>
              <a:t>, stvaranjem uvjeta koji će svim dijelovima zemlje omogućavati </a:t>
            </a:r>
            <a:r>
              <a:rPr lang="hr-HR" sz="2000" b="1" dirty="0">
                <a:solidFill>
                  <a:schemeClr val="tx2"/>
                </a:solidFill>
              </a:rPr>
              <a:t>jačanje konkurentnosti </a:t>
            </a:r>
            <a:r>
              <a:rPr lang="hr-HR" sz="2000" dirty="0">
                <a:solidFill>
                  <a:schemeClr val="tx2"/>
                </a:solidFill>
              </a:rPr>
              <a:t>i </a:t>
            </a:r>
            <a:r>
              <a:rPr lang="hr-HR" sz="2000" b="1" dirty="0">
                <a:solidFill>
                  <a:schemeClr val="tx2"/>
                </a:solidFill>
              </a:rPr>
              <a:t>realizaciju vlastitih razvojnih potencijala</a:t>
            </a:r>
            <a:r>
              <a:rPr lang="hr-HR" sz="2000" dirty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hr-HR" sz="2000" dirty="0">
                <a:solidFill>
                  <a:schemeClr val="tx2"/>
                </a:solidFill>
              </a:rPr>
              <a:t>(2) Radi postizanja navedenog cilja politikom regionalnog razvoja posebno se nastoji osigurati: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r-HR" sz="2000" dirty="0" smtClean="0">
                <a:solidFill>
                  <a:schemeClr val="tx2"/>
                </a:solidFill>
              </a:rPr>
              <a:t>-</a:t>
            </a:r>
            <a:r>
              <a:rPr lang="hr-HR" sz="2000" b="1" dirty="0" smtClean="0">
                <a:solidFill>
                  <a:schemeClr val="tx2"/>
                </a:solidFill>
              </a:rPr>
              <a:t> </a:t>
            </a:r>
            <a:r>
              <a:rPr lang="hr-HR" sz="1800" b="1" dirty="0" smtClean="0">
                <a:solidFill>
                  <a:schemeClr val="tx2"/>
                </a:solidFill>
              </a:rPr>
              <a:t>povezanost </a:t>
            </a:r>
            <a:r>
              <a:rPr lang="hr-HR" sz="1800" dirty="0">
                <a:solidFill>
                  <a:srgbClr val="C00000"/>
                </a:solidFill>
              </a:rPr>
              <a:t>lokalnih i regionalnih </a:t>
            </a:r>
            <a:r>
              <a:rPr lang="hr-HR" sz="1800" b="1" dirty="0">
                <a:solidFill>
                  <a:schemeClr val="tx2"/>
                </a:solidFill>
              </a:rPr>
              <a:t>razvojnih potreba s prioritetima </a:t>
            </a:r>
            <a:r>
              <a:rPr lang="hr-HR" sz="1800" dirty="0">
                <a:solidFill>
                  <a:schemeClr val="tx2"/>
                </a:solidFill>
              </a:rPr>
              <a:t>razvoja </a:t>
            </a:r>
            <a:r>
              <a:rPr lang="hr-HR" sz="1800" dirty="0">
                <a:solidFill>
                  <a:srgbClr val="C00000"/>
                </a:solidFill>
              </a:rPr>
              <a:t>središnje razine </a:t>
            </a:r>
            <a:r>
              <a:rPr lang="hr-HR" sz="1800" dirty="0">
                <a:solidFill>
                  <a:schemeClr val="tx2"/>
                </a:solidFill>
              </a:rPr>
              <a:t>te </a:t>
            </a:r>
            <a:r>
              <a:rPr lang="hr-HR" sz="1800" b="1" dirty="0">
                <a:solidFill>
                  <a:schemeClr val="tx2"/>
                </a:solidFill>
              </a:rPr>
              <a:t>ciljevima </a:t>
            </a:r>
            <a:r>
              <a:rPr lang="hr-HR" sz="1800" dirty="0">
                <a:solidFill>
                  <a:srgbClr val="C00000"/>
                </a:solidFill>
              </a:rPr>
              <a:t>kohezijske politike </a:t>
            </a:r>
            <a:r>
              <a:rPr lang="hr-HR" sz="1800" dirty="0" smtClean="0">
                <a:solidFill>
                  <a:srgbClr val="C00000"/>
                </a:solidFill>
              </a:rPr>
              <a:t>EU</a:t>
            </a:r>
            <a:r>
              <a:rPr lang="hr-HR" sz="1800" dirty="0" smtClean="0">
                <a:solidFill>
                  <a:schemeClr val="tx2"/>
                </a:solidFill>
              </a:rPr>
              <a:t>; </a:t>
            </a:r>
            <a:endParaRPr lang="hr-HR" sz="1800" dirty="0">
              <a:solidFill>
                <a:schemeClr val="tx2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r-HR" sz="1800" dirty="0" smtClean="0">
                <a:solidFill>
                  <a:schemeClr val="tx2"/>
                </a:solidFill>
              </a:rPr>
              <a:t>- </a:t>
            </a:r>
            <a:r>
              <a:rPr lang="hr-HR" sz="1800" b="1" dirty="0" smtClean="0">
                <a:solidFill>
                  <a:schemeClr val="tx2"/>
                </a:solidFill>
              </a:rPr>
              <a:t>potpora </a:t>
            </a:r>
            <a:r>
              <a:rPr lang="hr-HR" sz="1800" b="1" dirty="0">
                <a:solidFill>
                  <a:schemeClr val="tx2"/>
                </a:solidFill>
              </a:rPr>
              <a:t>slabije razvijenim </a:t>
            </a:r>
            <a:r>
              <a:rPr lang="hr-HR" sz="1800" dirty="0">
                <a:solidFill>
                  <a:schemeClr val="tx2"/>
                </a:solidFill>
              </a:rPr>
              <a:t>područjima za povećanje i optimalno korištenje vlastitog razvojnog potencijala otklanjanjem uzroka razvojnih teškoća;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r-HR" sz="1800" dirty="0" smtClean="0">
                <a:solidFill>
                  <a:schemeClr val="tx2"/>
                </a:solidFill>
              </a:rPr>
              <a:t>- odgovarajuće </a:t>
            </a:r>
            <a:r>
              <a:rPr lang="hr-HR" sz="1800" b="1" dirty="0">
                <a:solidFill>
                  <a:schemeClr val="tx2"/>
                </a:solidFill>
              </a:rPr>
              <a:t>mjere za ravnomjeran i održiv razvoj </a:t>
            </a:r>
            <a:r>
              <a:rPr lang="hr-HR" sz="1800" dirty="0">
                <a:solidFill>
                  <a:schemeClr val="tx2"/>
                </a:solidFill>
              </a:rPr>
              <a:t>jedinica lokalne i područne (regionalne) samouprave </a:t>
            </a:r>
            <a:r>
              <a:rPr lang="hr-HR" sz="1800" b="1" dirty="0">
                <a:solidFill>
                  <a:schemeClr val="tx2"/>
                </a:solidFill>
              </a:rPr>
              <a:t>u pograničnom području</a:t>
            </a:r>
            <a:r>
              <a:rPr lang="hr-HR" sz="1800" dirty="0">
                <a:solidFill>
                  <a:schemeClr val="tx2"/>
                </a:solidFill>
              </a:rPr>
              <a:t>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r-HR" sz="1800" dirty="0" smtClean="0">
                <a:solidFill>
                  <a:schemeClr val="tx2"/>
                </a:solidFill>
              </a:rPr>
              <a:t>- poticanje </a:t>
            </a:r>
            <a:r>
              <a:rPr lang="hr-HR" sz="1800" b="1" dirty="0">
                <a:solidFill>
                  <a:schemeClr val="tx2"/>
                </a:solidFill>
              </a:rPr>
              <a:t>teritorijalne suradnje </a:t>
            </a:r>
            <a:r>
              <a:rPr lang="hr-HR" sz="1800" dirty="0">
                <a:solidFill>
                  <a:schemeClr val="tx2"/>
                </a:solidFill>
              </a:rPr>
              <a:t>te </a:t>
            </a:r>
            <a:r>
              <a:rPr lang="hr-HR" sz="1800" b="1" dirty="0">
                <a:solidFill>
                  <a:schemeClr val="tx2"/>
                </a:solidFill>
              </a:rPr>
              <a:t>učinkovito korištenje </a:t>
            </a:r>
            <a:r>
              <a:rPr lang="hr-HR" sz="1800" dirty="0">
                <a:solidFill>
                  <a:schemeClr val="tx2"/>
                </a:solidFill>
              </a:rPr>
              <a:t>sredstva strukturnih i investicijskih </a:t>
            </a:r>
            <a:r>
              <a:rPr lang="hr-HR" sz="1800" b="1" dirty="0">
                <a:solidFill>
                  <a:schemeClr val="tx2"/>
                </a:solidFill>
              </a:rPr>
              <a:t>fondova </a:t>
            </a:r>
            <a:r>
              <a:rPr lang="hr-HR" sz="1800" b="1" dirty="0" smtClean="0">
                <a:solidFill>
                  <a:schemeClr val="tx2"/>
                </a:solidFill>
              </a:rPr>
              <a:t>EU </a:t>
            </a:r>
            <a:r>
              <a:rPr lang="hr-HR" sz="1800" dirty="0">
                <a:solidFill>
                  <a:schemeClr val="tx2"/>
                </a:solidFill>
              </a:rPr>
              <a:t>namijenjenih regionalnom i urbanom razvoju</a:t>
            </a:r>
            <a:r>
              <a:rPr lang="hr-HR" sz="1800" dirty="0" smtClean="0">
                <a:solidFill>
                  <a:schemeClr val="tx2"/>
                </a:solidFill>
              </a:rPr>
              <a:t>.</a:t>
            </a:r>
            <a:endParaRPr lang="hr-HR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7581528" cy="648072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2400" b="1" dirty="0">
                <a:solidFill>
                  <a:srgbClr val="002060"/>
                </a:solidFill>
              </a:rPr>
              <a:t>Izdaci za razvoj po poduzeću (RH=100), 2013.</a:t>
            </a:r>
            <a:endParaRPr lang="hr-HR" sz="2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1200" b="1" dirty="0" smtClean="0"/>
          </a:p>
          <a:p>
            <a:pPr marL="0" indent="0">
              <a:buNone/>
            </a:pPr>
            <a:endParaRPr lang="hr-HR" sz="1200" b="1" dirty="0"/>
          </a:p>
          <a:p>
            <a:pPr marL="0" indent="0">
              <a:buNone/>
            </a:pPr>
            <a:endParaRPr lang="hr-HR" sz="1200" b="1" dirty="0" smtClean="0"/>
          </a:p>
          <a:p>
            <a:pPr marL="0" indent="0">
              <a:buNone/>
            </a:pPr>
            <a:endParaRPr lang="hr-HR" sz="1200" b="1" dirty="0"/>
          </a:p>
          <a:p>
            <a:pPr marL="0" indent="0">
              <a:buNone/>
            </a:pPr>
            <a:endParaRPr lang="hr-HR" sz="1200" b="1" dirty="0" smtClean="0"/>
          </a:p>
          <a:p>
            <a:pPr marL="0" indent="0">
              <a:buNone/>
            </a:pPr>
            <a:endParaRPr lang="hr-HR" sz="1200" b="1" dirty="0"/>
          </a:p>
          <a:p>
            <a:pPr marL="0" indent="0">
              <a:buNone/>
            </a:pPr>
            <a:endParaRPr lang="hr-HR" sz="1200" b="1" dirty="0" smtClean="0"/>
          </a:p>
          <a:p>
            <a:pPr marL="0" indent="0">
              <a:buNone/>
            </a:pPr>
            <a:endParaRPr lang="hr-HR" sz="1200" b="1" dirty="0"/>
          </a:p>
          <a:p>
            <a:pPr marL="0" indent="0">
              <a:buNone/>
            </a:pPr>
            <a:endParaRPr lang="hr-HR" sz="1200" b="1" dirty="0" smtClean="0"/>
          </a:p>
          <a:p>
            <a:pPr marL="0" indent="0">
              <a:buNone/>
            </a:pPr>
            <a:endParaRPr lang="hr-HR" sz="1200" b="1" dirty="0"/>
          </a:p>
          <a:p>
            <a:pPr marL="0" indent="0">
              <a:buNone/>
            </a:pPr>
            <a:endParaRPr lang="hr-HR" sz="1200" b="1" dirty="0" smtClean="0"/>
          </a:p>
          <a:p>
            <a:pPr marL="0" indent="0">
              <a:buNone/>
            </a:pPr>
            <a:endParaRPr lang="hr-HR" sz="1200" b="1" dirty="0"/>
          </a:p>
          <a:p>
            <a:pPr marL="0" indent="0">
              <a:buNone/>
            </a:pPr>
            <a:endParaRPr lang="hr-HR" sz="1200" b="1" dirty="0" smtClean="0"/>
          </a:p>
          <a:p>
            <a:pPr marL="0" indent="0">
              <a:buNone/>
            </a:pPr>
            <a:endParaRPr lang="hr-HR" sz="1200" b="1" dirty="0"/>
          </a:p>
          <a:p>
            <a:pPr marL="0" indent="0">
              <a:buNone/>
            </a:pPr>
            <a:endParaRPr lang="hr-HR" sz="1200" b="1" dirty="0" smtClean="0"/>
          </a:p>
          <a:p>
            <a:pPr marL="0" indent="0">
              <a:buNone/>
            </a:pPr>
            <a:endParaRPr lang="hr-HR" sz="1200" b="1" dirty="0"/>
          </a:p>
          <a:p>
            <a:pPr marL="0" indent="0">
              <a:buNone/>
            </a:pPr>
            <a:endParaRPr lang="hr-HR" sz="1200" b="1" dirty="0" smtClean="0"/>
          </a:p>
          <a:p>
            <a:pPr marL="0" indent="0">
              <a:buNone/>
            </a:pPr>
            <a:endParaRPr lang="hr-HR" sz="1200" b="1" dirty="0"/>
          </a:p>
          <a:p>
            <a:pPr marL="0" indent="0">
              <a:buNone/>
            </a:pPr>
            <a:endParaRPr lang="hr-HR" sz="1200" b="1" dirty="0" smtClean="0"/>
          </a:p>
          <a:p>
            <a:pPr marL="0" indent="0">
              <a:buNone/>
            </a:pPr>
            <a:endParaRPr lang="hr-HR" sz="1200" b="1" dirty="0"/>
          </a:p>
          <a:p>
            <a:pPr marL="0" indent="0">
              <a:buNone/>
            </a:pPr>
            <a:endParaRPr lang="hr-HR" sz="1200" b="1" dirty="0" smtClean="0"/>
          </a:p>
          <a:p>
            <a:pPr marL="0" indent="0">
              <a:buNone/>
            </a:pPr>
            <a:endParaRPr lang="hr-HR" sz="1200" b="1" dirty="0"/>
          </a:p>
          <a:p>
            <a:pPr marL="0" indent="0">
              <a:buNone/>
            </a:pPr>
            <a:endParaRPr lang="hr-HR" sz="1200" b="1" dirty="0" smtClean="0"/>
          </a:p>
          <a:p>
            <a:pPr marL="0" indent="0">
              <a:buNone/>
            </a:pPr>
            <a:endParaRPr lang="hr-HR" sz="1200" b="1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79434613"/>
              </p:ext>
            </p:extLst>
          </p:nvPr>
        </p:nvGraphicFramePr>
        <p:xfrm>
          <a:off x="323528" y="1700808"/>
          <a:ext cx="882047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31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9036496" cy="720080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sz="2400" b="1" dirty="0">
                <a:solidFill>
                  <a:srgbClr val="002060"/>
                </a:solidFill>
              </a:rPr>
              <a:t>Stope nezaposlenosti </a:t>
            </a:r>
            <a:r>
              <a:rPr lang="hr-HR" sz="2400" b="1" dirty="0" smtClean="0">
                <a:solidFill>
                  <a:srgbClr val="002060"/>
                </a:solidFill>
              </a:rPr>
              <a:t>(15-64), Popis </a:t>
            </a:r>
            <a:r>
              <a:rPr lang="sv-SE" sz="2400" b="1" dirty="0" smtClean="0">
                <a:solidFill>
                  <a:srgbClr val="002060"/>
                </a:solidFill>
              </a:rPr>
              <a:t>2011.</a:t>
            </a:r>
            <a:endParaRPr lang="hr-HR" sz="2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endParaRPr lang="hr-HR" sz="1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132333"/>
              </p:ext>
            </p:extLst>
          </p:nvPr>
        </p:nvGraphicFramePr>
        <p:xfrm>
          <a:off x="0" y="1628800"/>
          <a:ext cx="9144000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25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Stope nezaposlenosti mladih osoba (15-24)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49223537"/>
              </p:ext>
            </p:extLst>
          </p:nvPr>
        </p:nvGraphicFramePr>
        <p:xfrm>
          <a:off x="107504" y="908720"/>
          <a:ext cx="9036496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16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Stope nezaposlenosti starijih osoba (55-64)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sz="1000" dirty="0" smtClean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71012074"/>
              </p:ext>
            </p:extLst>
          </p:nvPr>
        </p:nvGraphicFramePr>
        <p:xfrm>
          <a:off x="0" y="908720"/>
          <a:ext cx="9144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87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996952"/>
            <a:ext cx="7128792" cy="280831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hr-HR" sz="4000" b="1" dirty="0" smtClean="0">
                <a:solidFill>
                  <a:srgbClr val="C00000"/>
                </a:solidFill>
              </a:rPr>
              <a:t>Društveni razvoj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hr-HR" sz="2400" dirty="0" smtClean="0">
                <a:solidFill>
                  <a:schemeClr val="tx2"/>
                </a:solidFill>
              </a:rPr>
              <a:t>- odabrani pokazatelji i podaci - </a:t>
            </a:r>
          </a:p>
        </p:txBody>
      </p:sp>
    </p:spTree>
    <p:extLst>
      <p:ext uri="{BB962C8B-B14F-4D97-AF65-F5344CB8AC3E}">
        <p14:creationId xmlns:p14="http://schemas.microsoft.com/office/powerpoint/2010/main" val="35337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67743" y="1730425"/>
            <a:ext cx="207474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002060"/>
                </a:solidFill>
              </a:rPr>
              <a:t>STANOVNIŠTVO</a:t>
            </a:r>
          </a:p>
          <a:p>
            <a:pPr algn="ctr"/>
            <a:r>
              <a:rPr lang="hr-HR" b="1" dirty="0">
                <a:solidFill>
                  <a:srgbClr val="002060"/>
                </a:solidFill>
              </a:rPr>
              <a:t>p</a:t>
            </a:r>
            <a:r>
              <a:rPr lang="hr-HR" b="1" dirty="0" smtClean="0">
                <a:solidFill>
                  <a:srgbClr val="002060"/>
                </a:solidFill>
              </a:rPr>
              <a:t>rema </a:t>
            </a:r>
          </a:p>
          <a:p>
            <a:pPr algn="ctr"/>
            <a:r>
              <a:rPr lang="hr-HR" b="1" dirty="0">
                <a:solidFill>
                  <a:srgbClr val="002060"/>
                </a:solidFill>
              </a:rPr>
              <a:t>p</a:t>
            </a:r>
            <a:r>
              <a:rPr lang="hr-HR" b="1" dirty="0" smtClean="0">
                <a:solidFill>
                  <a:srgbClr val="002060"/>
                </a:solidFill>
              </a:rPr>
              <a:t>opisima DZS</a:t>
            </a:r>
            <a:endParaRPr lang="hr-H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57710"/>
            <a:ext cx="7848872" cy="631130"/>
          </a:xfr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hr-HR" sz="2400" b="1" dirty="0" smtClean="0">
                <a:solidFill>
                  <a:schemeClr val="tx2"/>
                </a:solidFill>
              </a:rPr>
              <a:t>Gustoća stanovništva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81" y="2276872"/>
            <a:ext cx="7877999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0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556792"/>
            <a:ext cx="6624736" cy="576064"/>
          </a:xfr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hr-HR" sz="2400" b="1" dirty="0" smtClean="0">
                <a:solidFill>
                  <a:schemeClr val="tx2"/>
                </a:solidFill>
              </a:rPr>
              <a:t>Indeks starenja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09838"/>
            <a:ext cx="7392466" cy="29353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139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72" y="989856"/>
            <a:ext cx="3816424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400" b="1" dirty="0" smtClean="0">
                <a:solidFill>
                  <a:schemeClr val="tx2"/>
                </a:solidFill>
              </a:rPr>
              <a:t>Prirodni prirast stanovništva RH – JLS </a:t>
            </a:r>
            <a:r>
              <a:rPr lang="hr-HR" sz="2400" dirty="0" smtClean="0">
                <a:solidFill>
                  <a:schemeClr val="tx2"/>
                </a:solidFill>
              </a:rPr>
              <a:t>1998.-2013.</a:t>
            </a:r>
            <a:endParaRPr lang="hr-H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1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776864" cy="806607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400" b="1" dirty="0" smtClean="0">
                <a:solidFill>
                  <a:schemeClr val="tx2"/>
                </a:solidFill>
              </a:rPr>
              <a:t>Struktura nezaposlenih prema razini obrazovanja, prosjek 2008.-2013.</a:t>
            </a:r>
            <a:endParaRPr lang="hr-HR" sz="2400" b="1" dirty="0">
              <a:solidFill>
                <a:schemeClr val="tx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15616" y="2060848"/>
            <a:ext cx="7488832" cy="4176464"/>
            <a:chOff x="1335122" y="1916832"/>
            <a:chExt cx="6496050" cy="252983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122" y="1916832"/>
              <a:ext cx="6496050" cy="695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2636912"/>
              <a:ext cx="6467475" cy="18097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10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7581528" cy="792088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</a:rPr>
              <a:t>Strategija regionalnoga razvoja RH (SRR)</a:t>
            </a:r>
            <a:endParaRPr lang="hr-H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8280920" cy="432048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r-HR" sz="2800" dirty="0" smtClean="0">
                <a:solidFill>
                  <a:srgbClr val="002060"/>
                </a:solidFill>
              </a:rPr>
              <a:t>SRR </a:t>
            </a:r>
            <a:r>
              <a:rPr lang="vi-VN" sz="2800" dirty="0" smtClean="0">
                <a:solidFill>
                  <a:srgbClr val="002060"/>
                </a:solidFill>
              </a:rPr>
              <a:t>temeljni </a:t>
            </a:r>
            <a:r>
              <a:rPr lang="vi-VN" sz="2800" dirty="0">
                <a:solidFill>
                  <a:srgbClr val="002060"/>
                </a:solidFill>
              </a:rPr>
              <a:t>je planski dokument politike regionalnoga razvoja kojim </a:t>
            </a:r>
            <a:r>
              <a:rPr lang="vi-VN" sz="2800" dirty="0" smtClean="0">
                <a:solidFill>
                  <a:srgbClr val="002060"/>
                </a:solidFill>
              </a:rPr>
              <a:t>se</a:t>
            </a:r>
            <a:r>
              <a:rPr lang="hr-HR" sz="2800" dirty="0" smtClean="0">
                <a:solidFill>
                  <a:srgbClr val="002060"/>
                </a:solidFill>
              </a:rPr>
              <a:t>:</a:t>
            </a:r>
          </a:p>
          <a:p>
            <a:pPr lvl="1" algn="just"/>
            <a:r>
              <a:rPr lang="vi-VN" sz="2400" dirty="0" smtClean="0">
                <a:solidFill>
                  <a:srgbClr val="002060"/>
                </a:solidFill>
              </a:rPr>
              <a:t>utvrđuju </a:t>
            </a:r>
            <a:r>
              <a:rPr lang="vi-VN" sz="2400" dirty="0">
                <a:solidFill>
                  <a:srgbClr val="002060"/>
                </a:solidFill>
              </a:rPr>
              <a:t>ciljevi i prioriteti regionalnog razvoja </a:t>
            </a:r>
            <a:r>
              <a:rPr lang="hr-HR" sz="2400" dirty="0" smtClean="0">
                <a:solidFill>
                  <a:srgbClr val="002060"/>
                </a:solidFill>
              </a:rPr>
              <a:t>RH,</a:t>
            </a:r>
            <a:r>
              <a:rPr lang="vi-VN" sz="2400" dirty="0" smtClean="0">
                <a:solidFill>
                  <a:srgbClr val="002060"/>
                </a:solidFill>
              </a:rPr>
              <a:t> te</a:t>
            </a:r>
            <a:endParaRPr lang="hr-HR" sz="2400" dirty="0" smtClean="0">
              <a:solidFill>
                <a:srgbClr val="002060"/>
              </a:solidFill>
            </a:endParaRPr>
          </a:p>
          <a:p>
            <a:pPr lvl="1" algn="just"/>
            <a:r>
              <a:rPr lang="vi-VN" sz="2400" dirty="0" smtClean="0">
                <a:solidFill>
                  <a:srgbClr val="002060"/>
                </a:solidFill>
              </a:rPr>
              <a:t>način </a:t>
            </a:r>
            <a:r>
              <a:rPr lang="vi-VN" sz="2400" dirty="0">
                <a:solidFill>
                  <a:srgbClr val="002060"/>
                </a:solidFill>
              </a:rPr>
              <a:t>njihova postizanja, </a:t>
            </a:r>
            <a:endParaRPr lang="hr-HR" sz="2400" dirty="0" smtClean="0">
              <a:solidFill>
                <a:srgbClr val="002060"/>
              </a:solidFill>
            </a:endParaRPr>
          </a:p>
          <a:p>
            <a:pPr lvl="1" algn="just"/>
            <a:r>
              <a:rPr lang="vi-VN" sz="2400" dirty="0" smtClean="0">
                <a:solidFill>
                  <a:srgbClr val="002060"/>
                </a:solidFill>
              </a:rPr>
              <a:t>područja </a:t>
            </a:r>
            <a:r>
              <a:rPr lang="vi-VN" sz="2400" dirty="0">
                <a:solidFill>
                  <a:srgbClr val="002060"/>
                </a:solidFill>
              </a:rPr>
              <a:t>s razvojnim posebnostima, kao i </a:t>
            </a:r>
            <a:endParaRPr lang="hr-HR" sz="2400" dirty="0" smtClean="0">
              <a:solidFill>
                <a:srgbClr val="002060"/>
              </a:solidFill>
            </a:endParaRPr>
          </a:p>
          <a:p>
            <a:pPr lvl="1" algn="just"/>
            <a:r>
              <a:rPr lang="vi-VN" sz="2400" dirty="0" smtClean="0">
                <a:solidFill>
                  <a:srgbClr val="002060"/>
                </a:solidFill>
              </a:rPr>
              <a:t>međusobni </a:t>
            </a:r>
            <a:r>
              <a:rPr lang="vi-VN" sz="2400" dirty="0">
                <a:solidFill>
                  <a:srgbClr val="002060"/>
                </a:solidFill>
              </a:rPr>
              <a:t>odnos i aktivnosti </a:t>
            </a:r>
            <a:r>
              <a:rPr lang="hr-HR" sz="2400" dirty="0" smtClean="0">
                <a:solidFill>
                  <a:srgbClr val="002060"/>
                </a:solidFill>
              </a:rPr>
              <a:t>TDU </a:t>
            </a:r>
            <a:r>
              <a:rPr lang="vi-VN" sz="2400" dirty="0" smtClean="0">
                <a:solidFill>
                  <a:srgbClr val="002060"/>
                </a:solidFill>
              </a:rPr>
              <a:t>i </a:t>
            </a:r>
            <a:r>
              <a:rPr lang="vi-VN" sz="2400" dirty="0">
                <a:solidFill>
                  <a:srgbClr val="002060"/>
                </a:solidFill>
              </a:rPr>
              <a:t>drugih sudionika regionalnog razvoja uključenih u provedbu </a:t>
            </a:r>
            <a:r>
              <a:rPr lang="vi-VN" sz="2400" dirty="0" smtClean="0">
                <a:solidFill>
                  <a:srgbClr val="002060"/>
                </a:solidFill>
              </a:rPr>
              <a:t>Strategije</a:t>
            </a:r>
            <a:endParaRPr lang="hr-HR" sz="2400" dirty="0" smtClean="0">
              <a:solidFill>
                <a:srgbClr val="002060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</a:rPr>
              <a:t>Izradom </a:t>
            </a:r>
            <a:r>
              <a:rPr lang="hr-HR" sz="2600" dirty="0">
                <a:solidFill>
                  <a:srgbClr val="C00000"/>
                </a:solidFill>
              </a:rPr>
              <a:t>„Analitičke podloge za izradu Strategije regionalnoga razvoja Republike </a:t>
            </a:r>
            <a:r>
              <a:rPr lang="hr-HR" sz="2600" dirty="0" smtClean="0">
                <a:solidFill>
                  <a:srgbClr val="C00000"/>
                </a:solidFill>
              </a:rPr>
              <a:t>Hrvatske” 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</a:rPr>
              <a:t>započeo je proces izrade SRR za razdoblje do 2020. godine</a:t>
            </a:r>
          </a:p>
          <a:p>
            <a:pPr algn="just">
              <a:spcAft>
                <a:spcPts val="1200"/>
              </a:spcAft>
            </a:pP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</a:rPr>
              <a:t>Daljnja izrada SRR podržana je projektom tehničke pomoći 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hr-HR" sz="2600" b="1" i="1" dirty="0" smtClean="0">
                <a:solidFill>
                  <a:srgbClr val="C00000"/>
                </a:solidFill>
              </a:rPr>
              <a:t>„Definiranje razvojnih prioriteta na razini 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hr-HR" sz="2600" b="1" i="1" dirty="0" smtClean="0">
                <a:solidFill>
                  <a:srgbClr val="C00000"/>
                </a:solidFill>
              </a:rPr>
              <a:t>statističkih (NUTS II) regija”</a:t>
            </a:r>
          </a:p>
        </p:txBody>
      </p:sp>
    </p:spTree>
    <p:extLst>
      <p:ext uri="{BB962C8B-B14F-4D97-AF65-F5344CB8AC3E}">
        <p14:creationId xmlns:p14="http://schemas.microsoft.com/office/powerpoint/2010/main" val="41398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69529"/>
            <a:ext cx="4911228" cy="71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5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256" y="1268760"/>
            <a:ext cx="182088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hr-HR" sz="3200" b="1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962" y="3060576"/>
            <a:ext cx="4815534" cy="65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66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256" y="1268760"/>
            <a:ext cx="182088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hr-HR" sz="3200" b="1" dirty="0">
              <a:solidFill>
                <a:schemeClr val="tx2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12976"/>
            <a:ext cx="5256584" cy="31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8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256" y="1268760"/>
            <a:ext cx="182088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hr-HR" sz="3200" b="1" dirty="0">
              <a:solidFill>
                <a:schemeClr val="tx2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70" y="1196751"/>
            <a:ext cx="8808226" cy="554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9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256" y="1268760"/>
            <a:ext cx="182088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hr-HR" sz="3200" b="1" dirty="0">
              <a:solidFill>
                <a:schemeClr val="tx2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4979"/>
            <a:ext cx="9029294" cy="551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8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256" y="1268760"/>
            <a:ext cx="182088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hr-HR" sz="3200" b="1" dirty="0">
              <a:solidFill>
                <a:schemeClr val="tx2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0625"/>
            <a:ext cx="8928992" cy="554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17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256" y="1268760"/>
            <a:ext cx="182088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hr-HR" sz="3200" b="1" dirty="0">
              <a:solidFill>
                <a:schemeClr val="tx2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9442"/>
            <a:ext cx="9180512" cy="688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93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256" y="1268760"/>
            <a:ext cx="182088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hr-HR" sz="3200" b="1" dirty="0">
              <a:solidFill>
                <a:schemeClr val="tx2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7" y="1124745"/>
            <a:ext cx="910052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5"/>
            <a:ext cx="684076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97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776864" cy="82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15617" y="2168859"/>
            <a:ext cx="7776863" cy="4068453"/>
            <a:chOff x="981075" y="1816621"/>
            <a:chExt cx="7181850" cy="2522017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075" y="2519363"/>
              <a:ext cx="7181850" cy="181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1816621"/>
              <a:ext cx="7143750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28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996952"/>
            <a:ext cx="7128792" cy="280831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hr-HR" sz="4000" b="1" dirty="0" smtClean="0">
                <a:solidFill>
                  <a:schemeClr val="accent3">
                    <a:lumMod val="50000"/>
                  </a:schemeClr>
                </a:solidFill>
              </a:rPr>
              <a:t>Razvoj prostora i okoliša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hr-HR" sz="2400" dirty="0" smtClean="0">
                <a:solidFill>
                  <a:schemeClr val="tx2"/>
                </a:solidFill>
              </a:rPr>
              <a:t>- odabrani pokazatelji i podaci - </a:t>
            </a:r>
          </a:p>
        </p:txBody>
      </p:sp>
    </p:spTree>
    <p:extLst>
      <p:ext uri="{BB962C8B-B14F-4D97-AF65-F5344CB8AC3E}">
        <p14:creationId xmlns:p14="http://schemas.microsoft.com/office/powerpoint/2010/main" val="35337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920880" cy="1143000"/>
          </a:xfrm>
        </p:spPr>
        <p:txBody>
          <a:bodyPr>
            <a:noAutofit/>
          </a:bodyPr>
          <a:lstStyle/>
          <a:p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</a:rPr>
              <a:t>Projekt </a:t>
            </a: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Definiranje razvojnih prioriteta na razini statističkih (NUTS II) regija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420888"/>
            <a:ext cx="7992888" cy="4032448"/>
          </a:xfrm>
        </p:spPr>
        <p:txBody>
          <a:bodyPr>
            <a:noAutofit/>
          </a:bodyPr>
          <a:lstStyle/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Provodi: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Ekonomski institut, Zagreb</a:t>
            </a:r>
          </a:p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Trajanje: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listopad 2015.- lipanj 2016.</a:t>
            </a:r>
          </a:p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Projektni tim:</a:t>
            </a:r>
          </a:p>
          <a:p>
            <a:pPr lvl="1"/>
            <a:r>
              <a:rPr lang="hr-HR" sz="2000" dirty="0" err="1" smtClean="0">
                <a:solidFill>
                  <a:schemeClr val="tx2">
                    <a:lumMod val="75000"/>
                  </a:schemeClr>
                </a:solidFill>
              </a:rPr>
              <a:t>dr.sc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. Marijana Sumpor, voditeljica tima</a:t>
            </a:r>
          </a:p>
          <a:p>
            <a:pPr lvl="1"/>
            <a:r>
              <a:rPr lang="hr-HR" sz="2000" dirty="0" err="1" smtClean="0">
                <a:solidFill>
                  <a:schemeClr val="tx2">
                    <a:lumMod val="75000"/>
                  </a:schemeClr>
                </a:solidFill>
              </a:rPr>
              <a:t>dr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hr-HR" sz="2000" dirty="0" err="1" smtClean="0">
                <a:solidFill>
                  <a:schemeClr val="tx2">
                    <a:lumMod val="75000"/>
                  </a:schemeClr>
                </a:solidFill>
              </a:rPr>
              <a:t>sc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. Irena Đokić, </a:t>
            </a:r>
            <a:r>
              <a:rPr lang="hr-HR" sz="2000" dirty="0" err="1" smtClean="0">
                <a:solidFill>
                  <a:schemeClr val="tx2">
                    <a:lumMod val="75000"/>
                  </a:schemeClr>
                </a:solidFill>
              </a:rPr>
              <a:t>dr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hr-HR" sz="2000" dirty="0" err="1" smtClean="0">
                <a:solidFill>
                  <a:schemeClr val="tx2">
                    <a:lumMod val="75000"/>
                  </a:schemeClr>
                </a:solidFill>
              </a:rPr>
              <a:t>sc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. Sandra </a:t>
            </a:r>
            <a:r>
              <a:rPr lang="hr-HR" sz="2000" dirty="0" err="1" smtClean="0">
                <a:solidFill>
                  <a:schemeClr val="tx2">
                    <a:lumMod val="75000"/>
                  </a:schemeClr>
                </a:solidFill>
              </a:rPr>
              <a:t>Švaljek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hr-HR" sz="2000" dirty="0" err="1" smtClean="0">
                <a:solidFill>
                  <a:schemeClr val="tx2">
                    <a:lumMod val="75000"/>
                  </a:schemeClr>
                </a:solidFill>
              </a:rPr>
              <a:t>dr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hr-HR" sz="2000" dirty="0" err="1" smtClean="0">
                <a:solidFill>
                  <a:schemeClr val="tx2">
                    <a:lumMod val="75000"/>
                  </a:schemeClr>
                </a:solidFill>
              </a:rPr>
              <a:t>sc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. Nenad Starc, </a:t>
            </a:r>
            <a:r>
              <a:rPr lang="hr-HR" sz="2000" dirty="0" err="1" smtClean="0">
                <a:solidFill>
                  <a:schemeClr val="tx2">
                    <a:lumMod val="75000"/>
                  </a:schemeClr>
                </a:solidFill>
              </a:rPr>
              <a:t>dr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hr-HR" sz="2000" dirty="0" err="1" smtClean="0">
                <a:solidFill>
                  <a:schemeClr val="tx2">
                    <a:lumMod val="75000"/>
                  </a:schemeClr>
                </a:solidFill>
              </a:rPr>
              <a:t>sc.Ivana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 Rašić Bakarić i </a:t>
            </a:r>
            <a:r>
              <a:rPr lang="hr-HR" sz="2000" dirty="0" err="1" smtClean="0">
                <a:solidFill>
                  <a:schemeClr val="tx2">
                    <a:lumMod val="75000"/>
                  </a:schemeClr>
                </a:solidFill>
              </a:rPr>
              <a:t>dr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hr-HR" sz="2000" dirty="0" err="1" smtClean="0">
                <a:solidFill>
                  <a:schemeClr val="tx2">
                    <a:lumMod val="75000"/>
                  </a:schemeClr>
                </a:solidFill>
              </a:rPr>
              <a:t>sc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. Ljiljana Božić   </a:t>
            </a:r>
          </a:p>
          <a:p>
            <a:pPr lvl="0" algn="just"/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vi-VN" sz="2400" b="1" dirty="0" smtClean="0">
                <a:solidFill>
                  <a:schemeClr val="tx2">
                    <a:lumMod val="75000"/>
                  </a:schemeClr>
                </a:solidFill>
              </a:rPr>
              <a:t>ilj </a:t>
            </a:r>
            <a:r>
              <a:rPr lang="vi-VN" sz="2400" b="1" dirty="0">
                <a:solidFill>
                  <a:schemeClr val="tx2">
                    <a:lumMod val="75000"/>
                  </a:schemeClr>
                </a:solidFill>
              </a:rPr>
              <a:t>projekta </a:t>
            </a:r>
            <a:r>
              <a:rPr lang="vi-VN" sz="2400" dirty="0">
                <a:solidFill>
                  <a:schemeClr val="tx2">
                    <a:lumMod val="75000"/>
                  </a:schemeClr>
                </a:solidFill>
              </a:rPr>
              <a:t>je definirati regionalne razvojne prioritete unutar NUTS II regija za potrebe izrade SRR za razdoblje do 2020</a:t>
            </a:r>
            <a:r>
              <a:rPr lang="vi-VN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hr-HR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1058901"/>
            <a:ext cx="8568952" cy="353875"/>
          </a:xfrm>
        </p:spPr>
        <p:txBody>
          <a:bodyPr>
            <a:normAutofit fontScale="90000"/>
          </a:bodyPr>
          <a:lstStyle/>
          <a:p>
            <a:pPr algn="r"/>
            <a:r>
              <a:rPr lang="hr-H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PROMETNA INFRASTRUKTURA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1010"/>
            <a:ext cx="8892480" cy="50132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37871" y="1173233"/>
            <a:ext cx="2731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prstClr val="black"/>
                </a:solidFill>
              </a:rPr>
              <a:t>Mreža javnih cesta u RH, 2013. </a:t>
            </a:r>
            <a:endParaRPr lang="hr-HR" sz="1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34780"/>
            <a:ext cx="914399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prstClr val="black"/>
                </a:solidFill>
              </a:rPr>
              <a:t>Ukupna </a:t>
            </a:r>
            <a:r>
              <a:rPr lang="hr-HR" sz="1400" b="1" dirty="0">
                <a:solidFill>
                  <a:prstClr val="black"/>
                </a:solidFill>
              </a:rPr>
              <a:t>dužina cestovne mreže </a:t>
            </a:r>
            <a:r>
              <a:rPr lang="hr-HR" sz="1400" dirty="0">
                <a:solidFill>
                  <a:prstClr val="black"/>
                </a:solidFill>
              </a:rPr>
              <a:t>u Hrvatskoj </a:t>
            </a:r>
            <a:r>
              <a:rPr lang="hr-HR" sz="1400" dirty="0" smtClean="0">
                <a:solidFill>
                  <a:prstClr val="black"/>
                </a:solidFill>
              </a:rPr>
              <a:t>iznosi </a:t>
            </a:r>
            <a:r>
              <a:rPr lang="hr-HR" sz="1400" b="1" dirty="0" smtClean="0">
                <a:solidFill>
                  <a:prstClr val="black"/>
                </a:solidFill>
              </a:rPr>
              <a:t>26.690 </a:t>
            </a:r>
            <a:r>
              <a:rPr lang="hr-HR" sz="1400" b="1" dirty="0">
                <a:solidFill>
                  <a:prstClr val="black"/>
                </a:solidFill>
              </a:rPr>
              <a:t>km</a:t>
            </a:r>
            <a:r>
              <a:rPr lang="hr-HR" sz="1400" dirty="0">
                <a:solidFill>
                  <a:prstClr val="black"/>
                </a:solidFill>
              </a:rPr>
              <a:t>, od čega se </a:t>
            </a:r>
            <a:r>
              <a:rPr lang="hr-HR" sz="1400" b="1" dirty="0">
                <a:solidFill>
                  <a:prstClr val="black"/>
                </a:solidFill>
              </a:rPr>
              <a:t>15.054 km </a:t>
            </a:r>
            <a:r>
              <a:rPr lang="hr-HR" sz="1400" dirty="0">
                <a:solidFill>
                  <a:prstClr val="black"/>
                </a:solidFill>
              </a:rPr>
              <a:t>cesta nalazi u </a:t>
            </a:r>
            <a:r>
              <a:rPr lang="hr-HR" sz="1400" b="1" dirty="0" smtClean="0">
                <a:solidFill>
                  <a:prstClr val="black"/>
                </a:solidFill>
              </a:rPr>
              <a:t>Kontinentalnoj </a:t>
            </a:r>
            <a:r>
              <a:rPr lang="hr-HR" sz="1400" b="1" dirty="0">
                <a:solidFill>
                  <a:prstClr val="black"/>
                </a:solidFill>
              </a:rPr>
              <a:t>Hrvatskoj</a:t>
            </a:r>
            <a:r>
              <a:rPr lang="hr-HR" sz="1400" dirty="0">
                <a:solidFill>
                  <a:prstClr val="black"/>
                </a:solidFill>
              </a:rPr>
              <a:t>, a 11.642 km u </a:t>
            </a:r>
            <a:r>
              <a:rPr lang="hr-HR" sz="1400" b="1" dirty="0">
                <a:solidFill>
                  <a:prstClr val="black"/>
                </a:solidFill>
              </a:rPr>
              <a:t>Jadranskoj Hrvatskoj</a:t>
            </a:r>
            <a:r>
              <a:rPr lang="hr-HR" sz="1400" dirty="0">
                <a:solidFill>
                  <a:prstClr val="black"/>
                </a:solidFill>
              </a:rPr>
              <a:t>. </a:t>
            </a:r>
            <a:endParaRPr lang="hr-HR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0" y="0"/>
            <a:ext cx="9138700" cy="8367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hr-HR" sz="2400" b="1" dirty="0">
                <a:solidFill>
                  <a:srgbClr val="002060"/>
                </a:solidFill>
              </a:rPr>
              <a:t>Paneuropska prometna </a:t>
            </a:r>
            <a:r>
              <a:rPr lang="hr-HR" sz="2400" b="1" dirty="0" smtClean="0">
                <a:solidFill>
                  <a:srgbClr val="002060"/>
                </a:solidFill>
              </a:rPr>
              <a:t>mreža</a:t>
            </a:r>
            <a:endParaRPr lang="hr-HR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871296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6119336"/>
            <a:ext cx="8964488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002060"/>
                </a:solidFill>
              </a:rPr>
              <a:t>Kroz Hrvatsku prolaze m</a:t>
            </a:r>
            <a:r>
              <a:rPr lang="vi-VN" sz="1400" b="1" dirty="0" smtClean="0">
                <a:solidFill>
                  <a:srgbClr val="002060"/>
                </a:solidFill>
              </a:rPr>
              <a:t>eđunarodni </a:t>
            </a:r>
            <a:r>
              <a:rPr lang="vi-VN" sz="1400" b="1" dirty="0">
                <a:solidFill>
                  <a:srgbClr val="002060"/>
                </a:solidFill>
              </a:rPr>
              <a:t>paneuropski prometni </a:t>
            </a:r>
            <a:r>
              <a:rPr lang="vi-VN" sz="1400" b="1" dirty="0" smtClean="0">
                <a:solidFill>
                  <a:srgbClr val="002060"/>
                </a:solidFill>
              </a:rPr>
              <a:t>koridori</a:t>
            </a:r>
            <a:r>
              <a:rPr lang="hr-HR" sz="1400" b="1" dirty="0" smtClean="0">
                <a:solidFill>
                  <a:srgbClr val="002060"/>
                </a:solidFill>
              </a:rPr>
              <a:t> </a:t>
            </a:r>
            <a:r>
              <a:rPr lang="vi-VN" sz="1400" b="1" dirty="0" smtClean="0">
                <a:solidFill>
                  <a:srgbClr val="002060"/>
                </a:solidFill>
              </a:rPr>
              <a:t> </a:t>
            </a:r>
            <a:r>
              <a:rPr lang="vi-VN" sz="1400" b="1" dirty="0">
                <a:solidFill>
                  <a:srgbClr val="002060"/>
                </a:solidFill>
              </a:rPr>
              <a:t>Vb, Vc, </a:t>
            </a:r>
            <a:r>
              <a:rPr lang="hr-HR" sz="1400" b="1" dirty="0" smtClean="0">
                <a:solidFill>
                  <a:srgbClr val="002060"/>
                </a:solidFill>
              </a:rPr>
              <a:t>X</a:t>
            </a:r>
            <a:r>
              <a:rPr lang="vi-VN" sz="1400" b="1" dirty="0" smtClean="0">
                <a:solidFill>
                  <a:srgbClr val="002060"/>
                </a:solidFill>
              </a:rPr>
              <a:t> </a:t>
            </a:r>
            <a:r>
              <a:rPr lang="vi-VN" sz="1400" b="1" dirty="0">
                <a:solidFill>
                  <a:srgbClr val="002060"/>
                </a:solidFill>
              </a:rPr>
              <a:t>i </a:t>
            </a:r>
            <a:r>
              <a:rPr lang="hr-HR" sz="1400" b="1" smtClean="0">
                <a:solidFill>
                  <a:srgbClr val="002060"/>
                </a:solidFill>
              </a:rPr>
              <a:t>X</a:t>
            </a:r>
            <a:r>
              <a:rPr lang="vi-VN" sz="1400" b="1" smtClean="0">
                <a:solidFill>
                  <a:srgbClr val="002060"/>
                </a:solidFill>
              </a:rPr>
              <a:t>a </a:t>
            </a:r>
            <a:r>
              <a:rPr lang="hr-HR" sz="1400" b="1" dirty="0" smtClean="0">
                <a:solidFill>
                  <a:srgbClr val="002060"/>
                </a:solidFill>
              </a:rPr>
              <a:t>: </a:t>
            </a:r>
            <a:r>
              <a:rPr lang="vi-VN" sz="1400" b="1" dirty="0" smtClean="0">
                <a:solidFill>
                  <a:srgbClr val="002060"/>
                </a:solidFill>
              </a:rPr>
              <a:t>Ti </a:t>
            </a:r>
            <a:r>
              <a:rPr lang="vi-VN" sz="1400" b="1" dirty="0">
                <a:solidFill>
                  <a:srgbClr val="002060"/>
                </a:solidFill>
              </a:rPr>
              <a:t>su </a:t>
            </a:r>
            <a:r>
              <a:rPr lang="vi-VN" sz="1400" b="1" dirty="0" smtClean="0">
                <a:solidFill>
                  <a:srgbClr val="002060"/>
                </a:solidFill>
              </a:rPr>
              <a:t>koridori</a:t>
            </a:r>
            <a:r>
              <a:rPr lang="hr-HR" sz="1400" b="1" dirty="0" smtClean="0">
                <a:solidFill>
                  <a:srgbClr val="002060"/>
                </a:solidFill>
              </a:rPr>
              <a:t> </a:t>
            </a:r>
            <a:r>
              <a:rPr lang="vi-VN" sz="1400" b="1" dirty="0" smtClean="0">
                <a:solidFill>
                  <a:srgbClr val="002060"/>
                </a:solidFill>
              </a:rPr>
              <a:t>sastavni </a:t>
            </a:r>
            <a:r>
              <a:rPr lang="vi-VN" sz="1400" b="1" dirty="0">
                <a:solidFill>
                  <a:srgbClr val="002060"/>
                </a:solidFill>
              </a:rPr>
              <a:t>dio TEN-T mreže: </a:t>
            </a:r>
            <a:r>
              <a:rPr lang="vi-VN" sz="1400" b="1" dirty="0" smtClean="0">
                <a:solidFill>
                  <a:srgbClr val="002060"/>
                </a:solidFill>
              </a:rPr>
              <a:t>Vb </a:t>
            </a:r>
            <a:r>
              <a:rPr lang="vi-VN" sz="1400" b="1" dirty="0">
                <a:solidFill>
                  <a:srgbClr val="002060"/>
                </a:solidFill>
              </a:rPr>
              <a:t>(TEN-T Mediteranski koridori), </a:t>
            </a:r>
            <a:r>
              <a:rPr lang="vi-VN" sz="1400" b="1" dirty="0" smtClean="0">
                <a:solidFill>
                  <a:srgbClr val="002060"/>
                </a:solidFill>
              </a:rPr>
              <a:t>Vc </a:t>
            </a:r>
            <a:r>
              <a:rPr lang="vi-VN" sz="1400" b="1" dirty="0">
                <a:solidFill>
                  <a:srgbClr val="002060"/>
                </a:solidFill>
              </a:rPr>
              <a:t>(TEN-T sveobuhvatna mreža), </a:t>
            </a:r>
            <a:r>
              <a:rPr lang="vi-VN" sz="1400" b="1" dirty="0" smtClean="0">
                <a:solidFill>
                  <a:srgbClr val="002060"/>
                </a:solidFill>
              </a:rPr>
              <a:t>X </a:t>
            </a:r>
            <a:r>
              <a:rPr lang="vi-VN" sz="1400" b="1" dirty="0">
                <a:solidFill>
                  <a:srgbClr val="002060"/>
                </a:solidFill>
              </a:rPr>
              <a:t>(TEN-T osnovna mreža) i </a:t>
            </a:r>
            <a:r>
              <a:rPr lang="vi-VN" sz="1400" b="1" dirty="0" smtClean="0">
                <a:solidFill>
                  <a:srgbClr val="002060"/>
                </a:solidFill>
              </a:rPr>
              <a:t>Xa </a:t>
            </a:r>
            <a:r>
              <a:rPr lang="vi-VN" sz="1400" b="1" dirty="0">
                <a:solidFill>
                  <a:srgbClr val="002060"/>
                </a:solidFill>
              </a:rPr>
              <a:t>(TEN-T sveobuhvatna mreža). </a:t>
            </a:r>
            <a:endParaRPr lang="hr-HR" sz="1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648491"/>
              </p:ext>
            </p:extLst>
          </p:nvPr>
        </p:nvGraphicFramePr>
        <p:xfrm>
          <a:off x="179512" y="1844824"/>
          <a:ext cx="896448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11804"/>
            <a:ext cx="9162180" cy="805028"/>
          </a:xfr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r>
              <a:rPr lang="hr-HR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Duljina cesta prema kategoriji, Jadranska Hrvatska i RH, 2012., km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076437"/>
              </p:ext>
            </p:extLst>
          </p:nvPr>
        </p:nvGraphicFramePr>
        <p:xfrm>
          <a:off x="1043608" y="2276872"/>
          <a:ext cx="324035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692"/>
                <a:gridCol w="1104667"/>
              </a:tblGrid>
              <a:tr h="26402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GUSTOĆA CESTOVNE MREŽE</a:t>
                      </a:r>
                      <a:endParaRPr lang="hr-HR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4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hr-HR" sz="1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Jadranska Hrvatska</a:t>
                      </a:r>
                      <a:endParaRPr lang="hr-HR" sz="1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485m/km2</a:t>
                      </a:r>
                      <a:endParaRPr lang="hr-HR" sz="1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hr-HR" sz="1400" b="1" dirty="0" smtClean="0">
                          <a:solidFill>
                            <a:schemeClr val="accent2"/>
                          </a:solidFill>
                        </a:rPr>
                        <a:t>Republika</a:t>
                      </a:r>
                      <a:r>
                        <a:rPr lang="hr-HR" sz="1400" b="1" baseline="0" dirty="0" smtClean="0">
                          <a:solidFill>
                            <a:schemeClr val="accent2"/>
                          </a:solidFill>
                        </a:rPr>
                        <a:t> Hrvatska</a:t>
                      </a:r>
                      <a:r>
                        <a:rPr lang="hr-HR" sz="1400" b="1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endParaRPr lang="hr-HR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solidFill>
                            <a:schemeClr val="accent2"/>
                          </a:solidFill>
                        </a:rPr>
                        <a:t>472 m/km2</a:t>
                      </a:r>
                      <a:endParaRPr lang="hr-HR" sz="14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750302" y="927138"/>
            <a:ext cx="2411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CESTOVNI PROMET</a:t>
            </a:r>
            <a:endParaRPr lang="hr-H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308303" y="4797152"/>
            <a:ext cx="647938" cy="504056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1" i="1" dirty="0" smtClean="0">
                <a:solidFill>
                  <a:srgbClr val="C00000"/>
                </a:solidFill>
              </a:rPr>
              <a:t>43,0%</a:t>
            </a:r>
          </a:p>
          <a:p>
            <a:r>
              <a:rPr lang="hr-HR" sz="1400" b="1" i="1" dirty="0" smtClean="0">
                <a:solidFill>
                  <a:srgbClr val="C00000"/>
                </a:solidFill>
              </a:rPr>
              <a:t>RH</a:t>
            </a:r>
            <a:endParaRPr lang="hr-HR" sz="1400" b="1" i="1" dirty="0">
              <a:solidFill>
                <a:srgbClr val="C00000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131840" y="4797152"/>
            <a:ext cx="504056" cy="432048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none" rtlCol="0"/>
          <a:lstStyle>
            <a:defPPr>
              <a:defRPr lang="sr-Latn-RS"/>
            </a:defPPr>
            <a:lvl1pPr indent="0">
              <a:defRPr sz="1400" b="1" i="1">
                <a:solidFill>
                  <a:srgbClr val="C00000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hr-HR" dirty="0"/>
              <a:t>50,7%</a:t>
            </a:r>
          </a:p>
          <a:p>
            <a:r>
              <a:rPr lang="hr-HR" dirty="0"/>
              <a:t>RH</a:t>
            </a:r>
          </a:p>
        </p:txBody>
      </p:sp>
    </p:spTree>
    <p:extLst>
      <p:ext uri="{BB962C8B-B14F-4D97-AF65-F5344CB8AC3E}">
        <p14:creationId xmlns:p14="http://schemas.microsoft.com/office/powerpoint/2010/main" val="100400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r>
              <a:rPr lang="hr-HR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Ukupno kilometara cesta po </a:t>
            </a:r>
            <a:r>
              <a:rPr lang="hr-HR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županijama</a:t>
            </a:r>
            <a:br>
              <a:rPr lang="hr-HR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hr-HR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Jadranske Hrvatske, 2012</a:t>
            </a:r>
            <a:r>
              <a:rPr lang="hr-HR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  <a:endParaRPr lang="hr-HR" sz="24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271707"/>
              </p:ext>
            </p:extLst>
          </p:nvPr>
        </p:nvGraphicFramePr>
        <p:xfrm>
          <a:off x="107504" y="947736"/>
          <a:ext cx="9036495" cy="55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34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928992" cy="548680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r>
              <a:rPr lang="hr-HR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Gustoća cestovne mreže (m/km2), 2012. 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627784" y="2132856"/>
            <a:ext cx="1778497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r-HR" sz="1350" dirty="0" smtClean="0">
                <a:solidFill>
                  <a:srgbClr val="FF0000"/>
                </a:solidFill>
              </a:rPr>
              <a:t>RH= 472 m/km2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901520"/>
              </p:ext>
            </p:extLst>
          </p:nvPr>
        </p:nvGraphicFramePr>
        <p:xfrm>
          <a:off x="251670" y="1729220"/>
          <a:ext cx="885698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50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378" y="1196752"/>
            <a:ext cx="9144000" cy="648072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r>
              <a:rPr lang="hr-HR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Ukupno kilometara autocesta, 2012.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03601"/>
              </p:ext>
            </p:extLst>
          </p:nvPr>
        </p:nvGraphicFramePr>
        <p:xfrm>
          <a:off x="0" y="1700808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6228184" y="1988841"/>
            <a:ext cx="2736304" cy="79208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r-HR" sz="135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RH= 1 254km</a:t>
            </a:r>
          </a:p>
          <a:p>
            <a:r>
              <a:rPr lang="hr-HR" sz="135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Jadranska Hrvatska = 613 km</a:t>
            </a:r>
          </a:p>
          <a:p>
            <a:r>
              <a:rPr lang="hr-HR" sz="135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48,9% od RH</a:t>
            </a:r>
            <a:endParaRPr lang="hr-HR" sz="135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7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r>
              <a:rPr lang="hr-HR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Državne, županijske i lokalne ceste, km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19912"/>
              </p:ext>
            </p:extLst>
          </p:nvPr>
        </p:nvGraphicFramePr>
        <p:xfrm>
          <a:off x="0" y="1581149"/>
          <a:ext cx="9144000" cy="5232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77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hr-HR" sz="2400" b="1" dirty="0">
                <a:solidFill>
                  <a:srgbClr val="002060"/>
                </a:solidFill>
              </a:rPr>
              <a:t>Mreža željeznica u Republici Hrvatskoj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568952" cy="576064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002060"/>
                </a:solidFill>
              </a:rPr>
              <a:t>Promet putnika (000) u zračnim lukama, 2014. </a:t>
            </a:r>
            <a:endParaRPr lang="hr-HR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193894"/>
              </p:ext>
            </p:extLst>
          </p:nvPr>
        </p:nvGraphicFramePr>
        <p:xfrm>
          <a:off x="179512" y="1988840"/>
          <a:ext cx="8496944" cy="404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31640" y="6060614"/>
            <a:ext cx="2592288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002060"/>
                </a:solidFill>
              </a:rPr>
              <a:t>Kontinentalna Hrvatska</a:t>
            </a:r>
            <a:endParaRPr lang="hr-HR" sz="1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6060614"/>
            <a:ext cx="2592288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002060"/>
                </a:solidFill>
              </a:rPr>
              <a:t>Jadranska Hrvatska</a:t>
            </a:r>
            <a:endParaRPr lang="hr-HR" sz="1400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6136" y="1104269"/>
            <a:ext cx="2538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ZRAČNI PROMET</a:t>
            </a:r>
            <a:endParaRPr lang="hr-HR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8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698055"/>
              </p:ext>
            </p:extLst>
          </p:nvPr>
        </p:nvGraphicFramePr>
        <p:xfrm>
          <a:off x="0" y="1772816"/>
          <a:ext cx="9144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965576">
                <a:tc>
                  <a:txBody>
                    <a:bodyPr/>
                    <a:lstStyle/>
                    <a:p>
                      <a:endParaRPr lang="hr-HR" sz="1600" b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Investicije i tekući izdaci u zaštitu okoliša po stanovniku, Jadranska</a:t>
                      </a:r>
                      <a:r>
                        <a:rPr lang="hr-HR" sz="1600" b="1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Hrvatska i RH, kn</a:t>
                      </a:r>
                      <a:endParaRPr lang="hr-HR" sz="1600" b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r-HR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endParaRPr lang="hr-HR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endParaRPr lang="hr-HR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endParaRPr lang="hr-HR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endParaRPr lang="hr-HR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endParaRPr lang="hr-HR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endParaRPr lang="hr-HR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endParaRPr lang="hr-HR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endParaRPr lang="hr-HR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endParaRPr lang="hr-HR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endParaRPr lang="hr-HR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endParaRPr lang="hr-HR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endParaRPr lang="hr-HR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endParaRPr lang="hr-HR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600" b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Investicije</a:t>
                      </a:r>
                      <a:r>
                        <a:rPr lang="en-U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tekući</a:t>
                      </a:r>
                      <a:r>
                        <a:rPr lang="en-U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izdaci</a:t>
                      </a:r>
                      <a:r>
                        <a:rPr lang="en-U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 </a:t>
                      </a:r>
                      <a:r>
                        <a:rPr lang="en-US" sz="1600" b="1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zaštitu</a:t>
                      </a:r>
                      <a:r>
                        <a:rPr lang="en-U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okoliša</a:t>
                      </a:r>
                      <a:r>
                        <a:rPr lang="en-U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lang="en-U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zaposlenom</a:t>
                      </a:r>
                      <a:r>
                        <a:rPr lang="hr-HR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Jadranska</a:t>
                      </a:r>
                      <a:r>
                        <a:rPr lang="hr-HR" sz="1600" b="1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Hrvatska i RH, kn</a:t>
                      </a:r>
                      <a:endParaRPr lang="hr-HR" sz="1600" b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r-HR" sz="16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endParaRPr lang="hr-HR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endParaRPr lang="hr-HR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endParaRPr lang="hr-HR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endParaRPr lang="hr-HR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endParaRPr lang="hr-HR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endParaRPr lang="hr-HR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endParaRPr lang="hr-HR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endParaRPr lang="hr-HR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endParaRPr lang="hr-HR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endParaRPr lang="hr-HR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endParaRPr lang="hr-HR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endParaRPr lang="hr-HR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endParaRPr lang="hr-HR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endParaRPr lang="hr-HR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endParaRPr lang="hr-HR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059832" y="130941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ZAŠTITA OKOLIŠA – Investicije i tekući izdaci</a:t>
            </a:r>
            <a:endParaRPr lang="hr-H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1634034"/>
              </p:ext>
            </p:extLst>
          </p:nvPr>
        </p:nvGraphicFramePr>
        <p:xfrm>
          <a:off x="0" y="2708920"/>
          <a:ext cx="457200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533586"/>
              </p:ext>
            </p:extLst>
          </p:nvPr>
        </p:nvGraphicFramePr>
        <p:xfrm>
          <a:off x="4644008" y="2708920"/>
          <a:ext cx="44999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1829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7581528" cy="576064"/>
          </a:xfrm>
        </p:spPr>
        <p:txBody>
          <a:bodyPr>
            <a:noAutofit/>
          </a:bodyPr>
          <a:lstStyle/>
          <a:p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</a:rPr>
              <a:t>Očekivani rezultati Projekta</a:t>
            </a:r>
            <a:endParaRPr lang="hr-H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72816"/>
            <a:ext cx="7848872" cy="4392488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1) 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tvrđen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vi-VN" sz="2000" b="1" dirty="0" smtClean="0">
                <a:solidFill>
                  <a:schemeClr val="tx2">
                    <a:lumMod val="75000"/>
                  </a:schemeClr>
                </a:solidFill>
              </a:rPr>
              <a:t>optimaln</a:t>
            </a:r>
            <a:r>
              <a:rPr lang="hr-HR" sz="2000" b="1" dirty="0" smtClean="0">
                <a:solidFill>
                  <a:schemeClr val="tx2">
                    <a:lumMod val="75000"/>
                  </a:schemeClr>
                </a:solidFill>
              </a:rPr>
              <a:t>e prostorne cjeline</a:t>
            </a:r>
            <a:r>
              <a:rPr lang="vi-VN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unutar NUTS II regija 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Kontinentalna i Jadranska Hrvatska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za utvrđivanje regionalnih 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razvojnih 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prioriteta; </a:t>
            </a:r>
            <a:endParaRPr lang="hr-H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2) izrađena </a:t>
            </a:r>
            <a:r>
              <a:rPr lang="vi-VN" sz="2000" b="1" dirty="0">
                <a:solidFill>
                  <a:schemeClr val="tx2">
                    <a:lumMod val="75000"/>
                  </a:schemeClr>
                </a:solidFill>
              </a:rPr>
              <a:t>SWOT analiza 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na razini 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RH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za 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sve utvrđene 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prostorne 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cjeline unutar NUTS II regija; </a:t>
            </a:r>
            <a:endParaRPr lang="hr-H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3) 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definirani </a:t>
            </a:r>
            <a:r>
              <a:rPr lang="vi-VN" sz="2000" b="1" dirty="0">
                <a:solidFill>
                  <a:schemeClr val="tx2">
                    <a:lumMod val="75000"/>
                  </a:schemeClr>
                </a:solidFill>
              </a:rPr>
              <a:t>strateški ciljevi 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regionalnog razvoja na razini 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RH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; 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4) 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definirani </a:t>
            </a:r>
            <a:r>
              <a:rPr lang="vi-VN" sz="2000" b="1" dirty="0">
                <a:solidFill>
                  <a:schemeClr val="tx2">
                    <a:lumMod val="75000"/>
                  </a:schemeClr>
                </a:solidFill>
              </a:rPr>
              <a:t>prioriteti i mjere 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regionalnoga razvoja 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unutar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 N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UTS 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II 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regija; </a:t>
            </a:r>
            <a:endParaRPr lang="hr-H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5) identificirani </a:t>
            </a:r>
            <a:r>
              <a:rPr lang="vi-VN" sz="2000" b="1" dirty="0">
                <a:solidFill>
                  <a:schemeClr val="tx2">
                    <a:lumMod val="75000"/>
                  </a:schemeClr>
                </a:solidFill>
              </a:rPr>
              <a:t>provedbeni mehanizmi 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SRR; </a:t>
            </a:r>
            <a:endParaRPr lang="hr-H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6) 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izrađen </a:t>
            </a:r>
            <a:r>
              <a:rPr lang="vi-VN" sz="2000" b="1" dirty="0" smtClean="0">
                <a:solidFill>
                  <a:schemeClr val="tx2">
                    <a:lumMod val="75000"/>
                  </a:schemeClr>
                </a:solidFill>
              </a:rPr>
              <a:t>financijski </a:t>
            </a:r>
            <a:r>
              <a:rPr lang="vi-VN" sz="2000" b="1" dirty="0">
                <a:solidFill>
                  <a:schemeClr val="tx2">
                    <a:lumMod val="75000"/>
                  </a:schemeClr>
                </a:solidFill>
              </a:rPr>
              <a:t>okvir 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za provedbu identificiranih </a:t>
            </a: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prioriteta</a:t>
            </a:r>
            <a:endParaRPr lang="hr-HR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6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388"/>
            <a:ext cx="9144000" cy="1080356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400" b="1" dirty="0">
                <a:solidFill>
                  <a:srgbClr val="002060"/>
                </a:solidFill>
              </a:rPr>
              <a:t>Investicije i tekući izdaci u zaštitu okoliša </a:t>
            </a:r>
            <a:r>
              <a:rPr lang="pl-PL" sz="2400" b="1" dirty="0" smtClean="0">
                <a:solidFill>
                  <a:srgbClr val="002060"/>
                </a:solidFill>
              </a:rPr>
              <a:t/>
            </a:r>
            <a:br>
              <a:rPr lang="pl-PL" sz="2400" b="1" dirty="0" smtClean="0">
                <a:solidFill>
                  <a:srgbClr val="002060"/>
                </a:solidFill>
              </a:rPr>
            </a:br>
            <a:r>
              <a:rPr lang="pl-PL" sz="2400" b="1" dirty="0" smtClean="0">
                <a:solidFill>
                  <a:srgbClr val="002060"/>
                </a:solidFill>
              </a:rPr>
              <a:t>po </a:t>
            </a:r>
            <a:r>
              <a:rPr lang="pl-PL" sz="2400" b="1" dirty="0">
                <a:solidFill>
                  <a:srgbClr val="002060"/>
                </a:solidFill>
              </a:rPr>
              <a:t>stanovniku* u kunama</a:t>
            </a:r>
            <a:endParaRPr lang="hr-HR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640236"/>
              </p:ext>
            </p:extLst>
          </p:nvPr>
        </p:nvGraphicFramePr>
        <p:xfrm>
          <a:off x="0" y="1412776"/>
          <a:ext cx="91440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384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0385" y="1311015"/>
            <a:ext cx="9209141" cy="8938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Struktura investicija u zaštitu okoliša </a:t>
            </a:r>
            <a:endParaRPr lang="pl-PL" dirty="0" smtClean="0"/>
          </a:p>
          <a:p>
            <a:r>
              <a:rPr lang="pl-PL" dirty="0" smtClean="0"/>
              <a:t>po </a:t>
            </a:r>
            <a:r>
              <a:rPr lang="pl-PL" dirty="0"/>
              <a:t>sastavnicama okoliša u RH u 2011. godini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5293911" y="941683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ZAŠTITA OKOLIŠA – Investicije </a:t>
            </a:r>
            <a:endParaRPr lang="hr-H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411190"/>
              </p:ext>
            </p:extLst>
          </p:nvPr>
        </p:nvGraphicFramePr>
        <p:xfrm>
          <a:off x="54403" y="2276872"/>
          <a:ext cx="9089597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7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2400" b="1" dirty="0">
                <a:solidFill>
                  <a:srgbClr val="002060"/>
                </a:solidFill>
              </a:rPr>
              <a:t>Struktura investicija u zaštitu okoliša po sastavnicama okoliša u RH u 2011. </a:t>
            </a:r>
            <a:r>
              <a:rPr lang="pl-PL" sz="2400" b="1" dirty="0" smtClean="0">
                <a:solidFill>
                  <a:srgbClr val="002060"/>
                </a:solidFill>
              </a:rPr>
              <a:t>godini</a:t>
            </a:r>
            <a:endParaRPr lang="hr-HR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927192"/>
              </p:ext>
            </p:extLst>
          </p:nvPr>
        </p:nvGraphicFramePr>
        <p:xfrm>
          <a:off x="-7335" y="1268760"/>
          <a:ext cx="9144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26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2400" b="1" dirty="0">
                <a:solidFill>
                  <a:srgbClr val="002060"/>
                </a:solidFill>
              </a:rPr>
              <a:t>Struktura investicija u zaštitu okoliša po sastavnicama okoliša u RH u 2011. </a:t>
            </a:r>
            <a:r>
              <a:rPr lang="pl-PL" sz="2400" b="1" dirty="0" smtClean="0">
                <a:solidFill>
                  <a:srgbClr val="002060"/>
                </a:solidFill>
              </a:rPr>
              <a:t>godini</a:t>
            </a:r>
            <a:endParaRPr lang="hr-HR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273638"/>
              </p:ext>
            </p:extLst>
          </p:nvPr>
        </p:nvGraphicFramePr>
        <p:xfrm>
          <a:off x="107504" y="1052736"/>
          <a:ext cx="90364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22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Prijavljeni neopasni i opasni proizvodni otpad u Jadranskoj Hrvatskoj i RH 000 tona, 2011. godine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380312"/>
              </p:ext>
            </p:extLst>
          </p:nvPr>
        </p:nvGraphicFramePr>
        <p:xfrm>
          <a:off x="251520" y="1537132"/>
          <a:ext cx="8784976" cy="498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1167800"/>
            <a:ext cx="4575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ZAŠTITA OKOLIŠA – Proizvodni otpad</a:t>
            </a:r>
            <a:endParaRPr lang="hr-H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1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775891"/>
              </p:ext>
            </p:extLst>
          </p:nvPr>
        </p:nvGraphicFramePr>
        <p:xfrm>
          <a:off x="0" y="27862"/>
          <a:ext cx="9144000" cy="354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092531"/>
              </p:ext>
            </p:extLst>
          </p:nvPr>
        </p:nvGraphicFramePr>
        <p:xfrm>
          <a:off x="25646" y="3501008"/>
          <a:ext cx="9118354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973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8348451"/>
              </p:ext>
            </p:extLst>
          </p:nvPr>
        </p:nvGraphicFramePr>
        <p:xfrm>
          <a:off x="28600" y="0"/>
          <a:ext cx="9115400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33612"/>
              </p:ext>
            </p:extLst>
          </p:nvPr>
        </p:nvGraphicFramePr>
        <p:xfrm>
          <a:off x="1" y="3573016"/>
          <a:ext cx="91440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39552" y="1196752"/>
            <a:ext cx="8496944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39752" y="927675"/>
            <a:ext cx="99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solidFill>
                  <a:srgbClr val="FF0000"/>
                </a:solidFill>
              </a:rPr>
              <a:t>RH=384,4</a:t>
            </a:r>
            <a:endParaRPr lang="hr-HR" sz="1400" b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93420" y="5229200"/>
            <a:ext cx="834307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88846" y="4921423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solidFill>
                  <a:srgbClr val="FF0000"/>
                </a:solidFill>
              </a:rPr>
              <a:t>RH=90,9</a:t>
            </a:r>
            <a:endParaRPr lang="hr-H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996952"/>
            <a:ext cx="7128792" cy="280831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hr-HR" sz="4000" b="1" dirty="0" smtClean="0">
                <a:solidFill>
                  <a:srgbClr val="7030A0"/>
                </a:solidFill>
              </a:rPr>
              <a:t>Razvojno upravljanje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hr-HR" sz="2400" dirty="0" smtClean="0">
                <a:solidFill>
                  <a:schemeClr val="tx2"/>
                </a:solidFill>
              </a:rPr>
              <a:t> - temeljna načela i metode -</a:t>
            </a:r>
          </a:p>
        </p:txBody>
      </p:sp>
    </p:spTree>
    <p:extLst>
      <p:ext uri="{BB962C8B-B14F-4D97-AF65-F5344CB8AC3E}">
        <p14:creationId xmlns:p14="http://schemas.microsoft.com/office/powerpoint/2010/main" val="35337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781901"/>
              </p:ext>
            </p:extLst>
          </p:nvPr>
        </p:nvGraphicFramePr>
        <p:xfrm>
          <a:off x="827584" y="1484784"/>
          <a:ext cx="8124080" cy="4664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9584"/>
                <a:gridCol w="4464496"/>
              </a:tblGrid>
              <a:tr h="1134611">
                <a:tc gridSpan="2"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solidFill>
                            <a:schemeClr val="tx2"/>
                          </a:solidFill>
                          <a:effectLst/>
                        </a:rPr>
                        <a:t>METODE I VJEŠTINE </a:t>
                      </a:r>
                      <a:r>
                        <a:rPr lang="hr-HR" sz="2400" dirty="0" smtClean="0">
                          <a:solidFill>
                            <a:schemeClr val="tx2"/>
                          </a:solidFill>
                          <a:effectLst/>
                        </a:rPr>
                        <a:t>UPRAVLJANJA</a:t>
                      </a:r>
                      <a:endParaRPr lang="hr-H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52957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hr-HR" sz="2000" dirty="0">
                          <a:solidFill>
                            <a:schemeClr val="tx2"/>
                          </a:solidFill>
                          <a:effectLst/>
                        </a:rPr>
                        <a:t>Planiranje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hr-HR" sz="2000" dirty="0">
                          <a:solidFill>
                            <a:schemeClr val="tx2"/>
                          </a:solidFill>
                          <a:effectLst/>
                        </a:rPr>
                        <a:t>Organizacija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hr-HR" sz="2000" dirty="0">
                          <a:solidFill>
                            <a:schemeClr val="tx2"/>
                          </a:solidFill>
                          <a:effectLst/>
                        </a:rPr>
                        <a:t>Koordinacija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hr-HR" sz="2000" dirty="0">
                          <a:solidFill>
                            <a:schemeClr val="tx2"/>
                          </a:solidFill>
                          <a:effectLst/>
                        </a:rPr>
                        <a:t>Upravljanje ljudskim resursima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hr-HR" sz="2000" dirty="0">
                          <a:solidFill>
                            <a:schemeClr val="tx2"/>
                          </a:solidFill>
                          <a:effectLst/>
                        </a:rPr>
                        <a:t>Upravljanje financijama</a:t>
                      </a:r>
                      <a:endParaRPr lang="hr-HR" sz="20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hr-HR" sz="2000" b="1" dirty="0">
                          <a:solidFill>
                            <a:srgbClr val="0070C0"/>
                          </a:solidFill>
                          <a:effectLst/>
                        </a:rPr>
                        <a:t>Vodstvo </a:t>
                      </a:r>
                      <a:r>
                        <a:rPr lang="hr-HR" sz="2000" b="0" dirty="0">
                          <a:solidFill>
                            <a:srgbClr val="0070C0"/>
                          </a:solidFill>
                          <a:effectLst/>
                        </a:rPr>
                        <a:t>(</a:t>
                      </a:r>
                      <a:r>
                        <a:rPr lang="hr-HR" sz="2000" b="0" dirty="0" err="1">
                          <a:solidFill>
                            <a:srgbClr val="0070C0"/>
                          </a:solidFill>
                          <a:effectLst/>
                        </a:rPr>
                        <a:t>Leadership</a:t>
                      </a:r>
                      <a:r>
                        <a:rPr lang="hr-HR" sz="2000" b="0" dirty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hr-HR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Odgovornost, transparentnost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hr-HR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Komunikacija </a:t>
                      </a:r>
                      <a:r>
                        <a:rPr lang="hr-HR" sz="2000" b="1" dirty="0">
                          <a:solidFill>
                            <a:srgbClr val="0070C0"/>
                          </a:solidFill>
                          <a:effectLst/>
                        </a:rPr>
                        <a:t>i suradnja – otvorenost, </a:t>
                      </a:r>
                      <a:r>
                        <a:rPr lang="hr-HR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tolerancija, sudjelovanje</a:t>
                      </a:r>
                      <a:r>
                        <a:rPr lang="hr-HR" sz="2000" b="1" dirty="0">
                          <a:solidFill>
                            <a:srgbClr val="0070C0"/>
                          </a:solidFill>
                          <a:effectLst/>
                        </a:rPr>
                        <a:t>, usklađivanje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200"/>
                        </a:spcAft>
                        <a:buFont typeface="Wingdings"/>
                        <a:buChar char=""/>
                      </a:pPr>
                      <a:r>
                        <a:rPr lang="hr-HR" sz="2000" b="1" dirty="0">
                          <a:solidFill>
                            <a:srgbClr val="0070C0"/>
                          </a:solidFill>
                          <a:effectLst/>
                        </a:rPr>
                        <a:t>Spremnost na </a:t>
                      </a:r>
                      <a:r>
                        <a:rPr lang="hr-HR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interdisciplinarno učenje </a:t>
                      </a:r>
                      <a:r>
                        <a:rPr lang="hr-HR" sz="2000" b="1" dirty="0">
                          <a:solidFill>
                            <a:srgbClr val="0070C0"/>
                          </a:solidFill>
                          <a:effectLst/>
                        </a:rPr>
                        <a:t>i razmjenu znanja</a:t>
                      </a:r>
                      <a:endParaRPr lang="hr-HR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23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7581528" cy="86409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2400" b="1" dirty="0">
                <a:solidFill>
                  <a:schemeClr val="tx2"/>
                </a:solidFill>
              </a:rPr>
              <a:t>STRATEŠKO PLANIRANJE </a:t>
            </a:r>
            <a:r>
              <a:rPr lang="pl-PL" sz="2400" b="1" dirty="0" smtClean="0">
                <a:solidFill>
                  <a:schemeClr val="tx2"/>
                </a:solidFill>
              </a:rPr>
              <a:t/>
            </a:r>
            <a:br>
              <a:rPr lang="pl-PL" sz="2400" b="1" dirty="0" smtClean="0">
                <a:solidFill>
                  <a:schemeClr val="tx2"/>
                </a:solidFill>
              </a:rPr>
            </a:br>
            <a:r>
              <a:rPr lang="pl-PL" sz="2000" dirty="0" smtClean="0">
                <a:solidFill>
                  <a:schemeClr val="tx2"/>
                </a:solidFill>
              </a:rPr>
              <a:t>– </a:t>
            </a:r>
            <a:r>
              <a:rPr lang="pl-PL" sz="2000" dirty="0">
                <a:solidFill>
                  <a:schemeClr val="tx2"/>
                </a:solidFill>
              </a:rPr>
              <a:t>STRATEGIJE, PROGRAMI, PROJEKTI</a:t>
            </a:r>
            <a:endParaRPr lang="hr-HR" sz="2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8"/>
            <a:ext cx="8424936" cy="4392488"/>
          </a:xfr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hr-HR" sz="2000" b="1" dirty="0">
                <a:solidFill>
                  <a:srgbClr val="002060"/>
                </a:solidFill>
              </a:rPr>
              <a:t>Analiza stanja</a:t>
            </a:r>
            <a:r>
              <a:rPr lang="hr-HR" sz="2000" dirty="0">
                <a:solidFill>
                  <a:srgbClr val="002060"/>
                </a:solidFill>
              </a:rPr>
              <a:t> – </a:t>
            </a:r>
            <a:r>
              <a:rPr lang="hr-HR" sz="1600" dirty="0">
                <a:solidFill>
                  <a:srgbClr val="002060"/>
                </a:solidFill>
              </a:rPr>
              <a:t>utvrđuju se razvojni problemi i potrebe</a:t>
            </a:r>
          </a:p>
          <a:p>
            <a:pPr lvl="1"/>
            <a:r>
              <a:rPr lang="hr-HR" sz="1600" dirty="0">
                <a:solidFill>
                  <a:srgbClr val="002060"/>
                </a:solidFill>
              </a:rPr>
              <a:t>o</a:t>
            </a:r>
            <a:r>
              <a:rPr lang="hr-HR" sz="1600" dirty="0" smtClean="0">
                <a:solidFill>
                  <a:srgbClr val="002060"/>
                </a:solidFill>
              </a:rPr>
              <a:t>brada podataka i informacija - statistička analiza i interpretacija rezultata</a:t>
            </a:r>
          </a:p>
          <a:p>
            <a:pPr lvl="1"/>
            <a:r>
              <a:rPr lang="hr-HR" sz="1600" dirty="0" smtClean="0">
                <a:solidFill>
                  <a:srgbClr val="002060"/>
                </a:solidFill>
              </a:rPr>
              <a:t>kvalitativne metode - </a:t>
            </a:r>
            <a:r>
              <a:rPr lang="hr-HR" sz="1600" dirty="0">
                <a:solidFill>
                  <a:srgbClr val="002060"/>
                </a:solidFill>
              </a:rPr>
              <a:t>SWOT ili </a:t>
            </a:r>
            <a:r>
              <a:rPr lang="hr-HR" sz="1600" dirty="0" smtClean="0">
                <a:solidFill>
                  <a:srgbClr val="002060"/>
                </a:solidFill>
              </a:rPr>
              <a:t>PESTLE, analize problema, dionika</a:t>
            </a:r>
            <a:endParaRPr lang="hr-HR" sz="1600" dirty="0">
              <a:solidFill>
                <a:srgbClr val="002060"/>
              </a:solidFill>
            </a:endParaRPr>
          </a:p>
          <a:p>
            <a:r>
              <a:rPr lang="hr-HR" sz="2000" b="1" dirty="0" smtClean="0">
                <a:solidFill>
                  <a:srgbClr val="002060"/>
                </a:solidFill>
              </a:rPr>
              <a:t>Formulacija </a:t>
            </a:r>
            <a:r>
              <a:rPr lang="hr-HR" sz="2000" b="1" dirty="0">
                <a:solidFill>
                  <a:srgbClr val="002060"/>
                </a:solidFill>
              </a:rPr>
              <a:t>strategije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endParaRPr lang="hr-HR" sz="2000" dirty="0" smtClean="0">
              <a:solidFill>
                <a:srgbClr val="002060"/>
              </a:solidFill>
            </a:endParaRPr>
          </a:p>
          <a:p>
            <a:pPr lvl="1"/>
            <a:r>
              <a:rPr lang="hr-HR" sz="1600" dirty="0" smtClean="0">
                <a:solidFill>
                  <a:srgbClr val="002060"/>
                </a:solidFill>
              </a:rPr>
              <a:t>metoda </a:t>
            </a:r>
            <a:r>
              <a:rPr lang="hr-HR" sz="1600" dirty="0">
                <a:solidFill>
                  <a:srgbClr val="002060"/>
                </a:solidFill>
              </a:rPr>
              <a:t>interventne logike </a:t>
            </a:r>
            <a:r>
              <a:rPr lang="hr-HR" sz="1600" dirty="0" smtClean="0">
                <a:solidFill>
                  <a:srgbClr val="002060"/>
                </a:solidFill>
              </a:rPr>
              <a:t>– hijerarhija problema prema </a:t>
            </a:r>
            <a:r>
              <a:rPr lang="hr-HR" sz="1600" dirty="0" smtClean="0">
                <a:solidFill>
                  <a:srgbClr val="C00000"/>
                </a:solidFill>
              </a:rPr>
              <a:t>uzročno-posljedičnoj logici </a:t>
            </a:r>
            <a:r>
              <a:rPr lang="hr-HR" sz="1600" dirty="0" smtClean="0">
                <a:solidFill>
                  <a:srgbClr val="002060"/>
                </a:solidFill>
              </a:rPr>
              <a:t>i </a:t>
            </a:r>
            <a:r>
              <a:rPr lang="hr-HR" sz="1600" dirty="0">
                <a:solidFill>
                  <a:srgbClr val="002060"/>
                </a:solidFill>
              </a:rPr>
              <a:t>hijerarhija </a:t>
            </a:r>
            <a:r>
              <a:rPr lang="hr-HR" sz="1600" dirty="0" smtClean="0">
                <a:solidFill>
                  <a:srgbClr val="002060"/>
                </a:solidFill>
              </a:rPr>
              <a:t>ciljeva prema </a:t>
            </a:r>
            <a:r>
              <a:rPr lang="hr-HR" sz="1600" dirty="0" smtClean="0">
                <a:solidFill>
                  <a:srgbClr val="C00000"/>
                </a:solidFill>
              </a:rPr>
              <a:t>logici sredstvo-cilj</a:t>
            </a:r>
          </a:p>
          <a:p>
            <a:pPr lvl="1"/>
            <a:r>
              <a:rPr lang="hr-HR" sz="1600" dirty="0" smtClean="0">
                <a:solidFill>
                  <a:srgbClr val="C00000"/>
                </a:solidFill>
              </a:rPr>
              <a:t>formulacija ciljeva, prioriteta, mjera – aktivnosti, programa, projekata</a:t>
            </a:r>
            <a:endParaRPr lang="hr-HR" sz="1600" dirty="0">
              <a:solidFill>
                <a:srgbClr val="C00000"/>
              </a:solidFill>
            </a:endParaRPr>
          </a:p>
          <a:p>
            <a:r>
              <a:rPr lang="hr-HR" sz="2000" b="1" dirty="0" smtClean="0">
                <a:solidFill>
                  <a:srgbClr val="002060"/>
                </a:solidFill>
              </a:rPr>
              <a:t>Financiranje</a:t>
            </a:r>
            <a:r>
              <a:rPr lang="hr-HR" sz="2400" b="1" dirty="0" smtClean="0">
                <a:solidFill>
                  <a:srgbClr val="002060"/>
                </a:solidFill>
              </a:rPr>
              <a:t> </a:t>
            </a:r>
            <a:r>
              <a:rPr lang="hr-HR" sz="1600" dirty="0">
                <a:solidFill>
                  <a:srgbClr val="002060"/>
                </a:solidFill>
              </a:rPr>
              <a:t>– određivanje potrebnih i raspoloživih resursa za provedbu </a:t>
            </a:r>
            <a:r>
              <a:rPr lang="hr-HR" sz="1600" dirty="0" smtClean="0">
                <a:solidFill>
                  <a:srgbClr val="002060"/>
                </a:solidFill>
              </a:rPr>
              <a:t>aktivnosti – različiti izvori financiranja razvojnih poduhvata</a:t>
            </a:r>
            <a:endParaRPr lang="hr-HR" sz="1600" dirty="0">
              <a:solidFill>
                <a:srgbClr val="002060"/>
              </a:solidFill>
            </a:endParaRPr>
          </a:p>
          <a:p>
            <a:pPr lvl="0"/>
            <a:r>
              <a:rPr lang="hr-HR" sz="2000" b="1" dirty="0">
                <a:solidFill>
                  <a:srgbClr val="002060"/>
                </a:solidFill>
              </a:rPr>
              <a:t>Provedba i praćenje aktivnosti</a:t>
            </a:r>
            <a:r>
              <a:rPr lang="hr-HR" sz="2000" dirty="0">
                <a:solidFill>
                  <a:srgbClr val="002060"/>
                </a:solidFill>
              </a:rPr>
              <a:t> – </a:t>
            </a:r>
            <a:r>
              <a:rPr lang="hr-HR" sz="1600" dirty="0" smtClean="0">
                <a:solidFill>
                  <a:srgbClr val="002060"/>
                </a:solidFill>
              </a:rPr>
              <a:t>koordinacija aktivnosti, praćenje prema pokazateljima ostvarenja – rezultata, ishoda, učinaka</a:t>
            </a:r>
            <a:endParaRPr lang="hr-HR" sz="1600" dirty="0">
              <a:solidFill>
                <a:srgbClr val="002060"/>
              </a:solidFill>
            </a:endParaRPr>
          </a:p>
          <a:p>
            <a:pPr lvl="0"/>
            <a:r>
              <a:rPr lang="hr-HR" sz="2000" b="1" dirty="0">
                <a:solidFill>
                  <a:srgbClr val="002060"/>
                </a:solidFill>
              </a:rPr>
              <a:t>Vrednovanje</a:t>
            </a:r>
            <a:r>
              <a:rPr lang="hr-HR" sz="2000" dirty="0">
                <a:solidFill>
                  <a:srgbClr val="002060"/>
                </a:solidFill>
              </a:rPr>
              <a:t> – </a:t>
            </a:r>
            <a:r>
              <a:rPr lang="hr-HR" sz="1600" dirty="0" smtClean="0">
                <a:solidFill>
                  <a:srgbClr val="002060"/>
                </a:solidFill>
              </a:rPr>
              <a:t>prethodan procjena </a:t>
            </a:r>
            <a:r>
              <a:rPr lang="hr-HR" sz="1600" dirty="0">
                <a:solidFill>
                  <a:srgbClr val="002060"/>
                </a:solidFill>
              </a:rPr>
              <a:t>kvalitete i provedivosti plana (ex-</a:t>
            </a:r>
            <a:r>
              <a:rPr lang="hr-HR" sz="1600" dirty="0" err="1">
                <a:solidFill>
                  <a:srgbClr val="002060"/>
                </a:solidFill>
              </a:rPr>
              <a:t>ante</a:t>
            </a:r>
            <a:r>
              <a:rPr lang="hr-HR" sz="1600" dirty="0">
                <a:solidFill>
                  <a:srgbClr val="002060"/>
                </a:solidFill>
              </a:rPr>
              <a:t>), tijekom provedbe radi </a:t>
            </a:r>
            <a:r>
              <a:rPr lang="hr-HR" sz="1600" dirty="0" smtClean="0">
                <a:solidFill>
                  <a:srgbClr val="002060"/>
                </a:solidFill>
              </a:rPr>
              <a:t>mogućih prilagodbi </a:t>
            </a:r>
            <a:r>
              <a:rPr lang="hr-HR" sz="1600" dirty="0">
                <a:solidFill>
                  <a:srgbClr val="002060"/>
                </a:solidFill>
              </a:rPr>
              <a:t>plana, te po završetku radi utvrđivanja postignuća </a:t>
            </a:r>
            <a:r>
              <a:rPr lang="hr-HR" sz="1600" dirty="0" smtClean="0">
                <a:solidFill>
                  <a:srgbClr val="002060"/>
                </a:solidFill>
              </a:rPr>
              <a:t>željenih razvojnih učinaka</a:t>
            </a:r>
            <a:endParaRPr lang="hr-H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7581528" cy="648072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</a:rPr>
              <a:t>Faze u provedbi Projekta</a:t>
            </a:r>
            <a:endParaRPr lang="hr-H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8136904" cy="4608512"/>
          </a:xfrm>
        </p:spPr>
        <p:txBody>
          <a:bodyPr>
            <a:normAutofit fontScale="70000" lnSpcReduction="20000"/>
          </a:bodyPr>
          <a:lstStyle/>
          <a:p>
            <a:pPr marL="365125" indent="0" algn="just">
              <a:spcAft>
                <a:spcPts val="1200"/>
              </a:spcAft>
              <a:buNone/>
            </a:pPr>
            <a:r>
              <a:rPr lang="vi-VN" sz="2900" b="1" dirty="0" smtClean="0">
                <a:solidFill>
                  <a:schemeClr val="tx2">
                    <a:lumMod val="75000"/>
                  </a:schemeClr>
                </a:solidFill>
              </a:rPr>
              <a:t>FAZA</a:t>
            </a:r>
            <a:r>
              <a:rPr lang="hr-HR" sz="29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vi-VN" sz="29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vi-VN" sz="29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vi-VN" sz="2900" dirty="0">
                <a:solidFill>
                  <a:schemeClr val="tx2">
                    <a:lumMod val="75000"/>
                  </a:schemeClr>
                </a:solidFill>
              </a:rPr>
              <a:t>- Uvodna </a:t>
            </a:r>
            <a:r>
              <a:rPr lang="vi-VN" sz="2900" dirty="0" smtClean="0">
                <a:solidFill>
                  <a:schemeClr val="tx2">
                    <a:lumMod val="75000"/>
                  </a:schemeClr>
                </a:solidFill>
              </a:rPr>
              <a:t>faza</a:t>
            </a:r>
            <a:r>
              <a:rPr lang="hr-HR" sz="2900" dirty="0" smtClean="0">
                <a:solidFill>
                  <a:schemeClr val="tx2">
                    <a:lumMod val="75000"/>
                  </a:schemeClr>
                </a:solidFill>
              </a:rPr>
              <a:t> (1 mjesec)</a:t>
            </a:r>
            <a:r>
              <a:rPr lang="vi-VN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900" dirty="0" smtClean="0">
                <a:solidFill>
                  <a:schemeClr val="tx2">
                    <a:lumMod val="75000"/>
                  </a:schemeClr>
                </a:solidFill>
              </a:rPr>
              <a:t>obuhvaćala </a:t>
            </a:r>
            <a:r>
              <a:rPr lang="vi-VN" sz="2900" dirty="0" smtClean="0">
                <a:solidFill>
                  <a:schemeClr val="tx2">
                    <a:lumMod val="75000"/>
                  </a:schemeClr>
                </a:solidFill>
              </a:rPr>
              <a:t>pripremne aktivnosti </a:t>
            </a:r>
            <a:r>
              <a:rPr lang="vi-VN" sz="2900" dirty="0">
                <a:solidFill>
                  <a:schemeClr val="tx2">
                    <a:lumMod val="75000"/>
                  </a:schemeClr>
                </a:solidFill>
              </a:rPr>
              <a:t>za provedbu procesa partnerskih konzultacija koje </a:t>
            </a:r>
            <a:r>
              <a:rPr lang="hr-HR" sz="2900" dirty="0" smtClean="0">
                <a:solidFill>
                  <a:schemeClr val="tx2">
                    <a:lumMod val="75000"/>
                  </a:schemeClr>
                </a:solidFill>
              </a:rPr>
              <a:t>se pokreću</a:t>
            </a:r>
            <a:r>
              <a:rPr lang="vi-VN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vi-VN" sz="2900" dirty="0">
                <a:solidFill>
                  <a:schemeClr val="tx2">
                    <a:lumMod val="75000"/>
                  </a:schemeClr>
                </a:solidFill>
              </a:rPr>
              <a:t>u drugoj fazi </a:t>
            </a:r>
            <a:r>
              <a:rPr lang="vi-VN" sz="2900" dirty="0" smtClean="0">
                <a:solidFill>
                  <a:schemeClr val="tx2">
                    <a:lumMod val="75000"/>
                  </a:schemeClr>
                </a:solidFill>
              </a:rPr>
              <a:t>projekta</a:t>
            </a:r>
            <a:endParaRPr lang="hr-HR" sz="29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5125" indent="0" algn="just">
              <a:spcAft>
                <a:spcPts val="1200"/>
              </a:spcAft>
              <a:buNone/>
            </a:pPr>
            <a:r>
              <a:rPr lang="vi-VN" sz="2900" b="1" dirty="0" smtClean="0">
                <a:solidFill>
                  <a:srgbClr val="C00000"/>
                </a:solidFill>
              </a:rPr>
              <a:t>FAZA </a:t>
            </a:r>
            <a:r>
              <a:rPr lang="vi-VN" sz="2900" b="1" dirty="0">
                <a:solidFill>
                  <a:srgbClr val="C00000"/>
                </a:solidFill>
              </a:rPr>
              <a:t>2. </a:t>
            </a:r>
            <a:r>
              <a:rPr lang="vi-VN" sz="2900" dirty="0">
                <a:solidFill>
                  <a:srgbClr val="C00000"/>
                </a:solidFill>
              </a:rPr>
              <a:t>- Izrada SWOT analize na razini </a:t>
            </a:r>
            <a:r>
              <a:rPr lang="vi-VN" sz="2900" dirty="0" smtClean="0">
                <a:solidFill>
                  <a:srgbClr val="C00000"/>
                </a:solidFill>
              </a:rPr>
              <a:t>R</a:t>
            </a:r>
            <a:r>
              <a:rPr lang="hr-HR" sz="2900" dirty="0" smtClean="0">
                <a:solidFill>
                  <a:srgbClr val="C00000"/>
                </a:solidFill>
              </a:rPr>
              <a:t>H</a:t>
            </a:r>
            <a:r>
              <a:rPr lang="vi-VN" sz="2900" dirty="0" smtClean="0">
                <a:solidFill>
                  <a:srgbClr val="C00000"/>
                </a:solidFill>
              </a:rPr>
              <a:t> </a:t>
            </a:r>
            <a:r>
              <a:rPr lang="vi-VN" sz="2900" dirty="0">
                <a:solidFill>
                  <a:srgbClr val="C00000"/>
                </a:solidFill>
              </a:rPr>
              <a:t>te za sve utvrđene prostorne cjeline unutar statističkih regija i prve partnerske konzultacije (1,5 </a:t>
            </a:r>
            <a:r>
              <a:rPr lang="vi-VN" sz="2900" dirty="0" smtClean="0">
                <a:solidFill>
                  <a:srgbClr val="C00000"/>
                </a:solidFill>
              </a:rPr>
              <a:t>mjesec) </a:t>
            </a:r>
            <a:endParaRPr lang="hr-HR" sz="2900" dirty="0" smtClean="0">
              <a:solidFill>
                <a:srgbClr val="C00000"/>
              </a:solidFill>
            </a:endParaRPr>
          </a:p>
          <a:p>
            <a:pPr marL="365125" indent="0" algn="just">
              <a:spcAft>
                <a:spcPts val="1200"/>
              </a:spcAft>
              <a:buNone/>
            </a:pPr>
            <a:r>
              <a:rPr lang="vi-VN" sz="2900" b="1" dirty="0" smtClean="0">
                <a:solidFill>
                  <a:schemeClr val="tx2">
                    <a:lumMod val="75000"/>
                  </a:schemeClr>
                </a:solidFill>
              </a:rPr>
              <a:t>FAZA </a:t>
            </a:r>
            <a:r>
              <a:rPr lang="vi-VN" sz="2900" b="1" dirty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vi-VN" sz="2900" dirty="0">
                <a:solidFill>
                  <a:schemeClr val="tx2">
                    <a:lumMod val="75000"/>
                  </a:schemeClr>
                </a:solidFill>
              </a:rPr>
              <a:t>- Definiranje strateških ciljeva na razini </a:t>
            </a:r>
            <a:r>
              <a:rPr lang="vi-VN" sz="2900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hr-HR" sz="2900" dirty="0" smtClean="0">
                <a:solidFill>
                  <a:schemeClr val="tx2">
                    <a:lumMod val="75000"/>
                  </a:schemeClr>
                </a:solidFill>
              </a:rPr>
              <a:t>H </a:t>
            </a:r>
            <a:r>
              <a:rPr lang="vi-VN" sz="2900" dirty="0" smtClean="0">
                <a:solidFill>
                  <a:schemeClr val="tx2">
                    <a:lumMod val="75000"/>
                  </a:schemeClr>
                </a:solidFill>
              </a:rPr>
              <a:t>te </a:t>
            </a:r>
            <a:r>
              <a:rPr lang="vi-VN" sz="2900" dirty="0">
                <a:solidFill>
                  <a:schemeClr val="tx2">
                    <a:lumMod val="75000"/>
                  </a:schemeClr>
                </a:solidFill>
              </a:rPr>
              <a:t>definiranje regionalnih razvojnih prioriteta i mjera unutar statističkih regija i druge partnerske konzultacije (3 mjeseca</a:t>
            </a:r>
            <a:r>
              <a:rPr lang="vi-VN" sz="29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endParaRPr lang="hr-HR" sz="29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5125" indent="0" algn="just">
              <a:spcAft>
                <a:spcPts val="1200"/>
              </a:spcAft>
              <a:buNone/>
            </a:pPr>
            <a:r>
              <a:rPr lang="vi-VN" sz="2900" b="1" dirty="0" smtClean="0">
                <a:solidFill>
                  <a:schemeClr val="tx2">
                    <a:lumMod val="75000"/>
                  </a:schemeClr>
                </a:solidFill>
              </a:rPr>
              <a:t>FAZA </a:t>
            </a:r>
            <a:r>
              <a:rPr lang="vi-VN" sz="2900" b="1" dirty="0">
                <a:solidFill>
                  <a:schemeClr val="tx2">
                    <a:lumMod val="75000"/>
                  </a:schemeClr>
                </a:solidFill>
              </a:rPr>
              <a:t>4. </a:t>
            </a:r>
            <a:r>
              <a:rPr lang="vi-VN" sz="2900" dirty="0">
                <a:solidFill>
                  <a:schemeClr val="tx2">
                    <a:lumMod val="75000"/>
                  </a:schemeClr>
                </a:solidFill>
              </a:rPr>
              <a:t>- Identifikacija provedbenih mehanizama </a:t>
            </a:r>
            <a:r>
              <a:rPr lang="vi-VN" sz="2900" dirty="0" smtClean="0">
                <a:solidFill>
                  <a:schemeClr val="tx2">
                    <a:lumMod val="75000"/>
                  </a:schemeClr>
                </a:solidFill>
              </a:rPr>
              <a:t>SRR </a:t>
            </a:r>
            <a:r>
              <a:rPr lang="vi-VN" sz="2900" dirty="0">
                <a:solidFill>
                  <a:schemeClr val="tx2">
                    <a:lumMod val="75000"/>
                  </a:schemeClr>
                </a:solidFill>
              </a:rPr>
              <a:t>te izrada financijskog okvira za provedbu razvojnih mjera (1,5 mjesec</a:t>
            </a:r>
            <a:r>
              <a:rPr lang="vi-VN" sz="29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endParaRPr lang="hr-HR" sz="29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5125" indent="0" algn="just">
              <a:spcAft>
                <a:spcPts val="1200"/>
              </a:spcAft>
              <a:buNone/>
            </a:pPr>
            <a:r>
              <a:rPr lang="vi-VN" sz="2900" b="1" dirty="0" smtClean="0">
                <a:solidFill>
                  <a:schemeClr val="tx2">
                    <a:lumMod val="75000"/>
                  </a:schemeClr>
                </a:solidFill>
              </a:rPr>
              <a:t>FAZA 5</a:t>
            </a:r>
            <a:r>
              <a:rPr lang="hr-HR" sz="29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hr-HR" sz="29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vi-VN" sz="2900" dirty="0" smtClean="0">
                <a:solidFill>
                  <a:schemeClr val="tx2">
                    <a:lumMod val="75000"/>
                  </a:schemeClr>
                </a:solidFill>
              </a:rPr>
              <a:t> Izrada </a:t>
            </a:r>
            <a:r>
              <a:rPr lang="vi-VN" sz="2900" dirty="0">
                <a:solidFill>
                  <a:schemeClr val="tx2">
                    <a:lumMod val="75000"/>
                  </a:schemeClr>
                </a:solidFill>
              </a:rPr>
              <a:t>konačnog izvještaja o utvrđenim regionalnim razvojnim prioritetima i treće partnerske konzultacije (1 mjesec</a:t>
            </a:r>
            <a:r>
              <a:rPr lang="vi-VN" sz="29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  <a:endParaRPr lang="hr-HR" sz="29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7581528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POSEBNOSTI SUVREMENOG PLANIRANJA</a:t>
            </a:r>
            <a:endParaRPr lang="hr-HR" sz="2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536504"/>
          </a:xfr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hr-HR" sz="2200" dirty="0" smtClean="0">
                <a:solidFill>
                  <a:srgbClr val="002060"/>
                </a:solidFill>
              </a:rPr>
              <a:t>Suvremeno </a:t>
            </a:r>
            <a:r>
              <a:rPr lang="hr-HR" sz="2200" dirty="0">
                <a:solidFill>
                  <a:srgbClr val="002060"/>
                </a:solidFill>
              </a:rPr>
              <a:t>planiranje </a:t>
            </a:r>
            <a:r>
              <a:rPr lang="hr-HR" sz="2200" dirty="0" smtClean="0">
                <a:solidFill>
                  <a:srgbClr val="002060"/>
                </a:solidFill>
              </a:rPr>
              <a:t>(</a:t>
            </a:r>
            <a:r>
              <a:rPr lang="hr-HR" sz="2200" i="1" dirty="0" smtClean="0">
                <a:solidFill>
                  <a:srgbClr val="002060"/>
                </a:solidFill>
              </a:rPr>
              <a:t>i dalje integralno, održivo</a:t>
            </a:r>
            <a:r>
              <a:rPr lang="hr-HR" sz="2200" dirty="0" smtClean="0">
                <a:solidFill>
                  <a:srgbClr val="002060"/>
                </a:solidFill>
              </a:rPr>
              <a:t>) razlikuje </a:t>
            </a:r>
            <a:r>
              <a:rPr lang="hr-HR" sz="2200" dirty="0">
                <a:solidFill>
                  <a:srgbClr val="002060"/>
                </a:solidFill>
              </a:rPr>
              <a:t>se od nekadašnjeg </a:t>
            </a:r>
            <a:r>
              <a:rPr lang="hr-HR" sz="2200" dirty="0" smtClean="0">
                <a:solidFill>
                  <a:srgbClr val="002060"/>
                </a:solidFill>
              </a:rPr>
              <a:t>„sveobuhvatnog” </a:t>
            </a:r>
            <a:r>
              <a:rPr lang="hr-HR" sz="2200" dirty="0">
                <a:solidFill>
                  <a:srgbClr val="002060"/>
                </a:solidFill>
              </a:rPr>
              <a:t>planiranja zbog niza </a:t>
            </a:r>
            <a:r>
              <a:rPr lang="hr-HR" sz="2200" dirty="0" smtClean="0">
                <a:solidFill>
                  <a:srgbClr val="002060"/>
                </a:solidFill>
              </a:rPr>
              <a:t>činjenica:</a:t>
            </a:r>
            <a:endParaRPr lang="hr-HR" sz="2200" dirty="0">
              <a:solidFill>
                <a:srgbClr val="002060"/>
              </a:solidFill>
            </a:endParaRPr>
          </a:p>
          <a:p>
            <a:pPr lvl="1"/>
            <a:r>
              <a:rPr lang="hr-HR" sz="1800" dirty="0">
                <a:solidFill>
                  <a:srgbClr val="C00000"/>
                </a:solidFill>
              </a:rPr>
              <a:t>Ciklusi</a:t>
            </a:r>
            <a:r>
              <a:rPr lang="hr-HR" sz="1600" dirty="0">
                <a:solidFill>
                  <a:srgbClr val="C00000"/>
                </a:solidFill>
              </a:rPr>
              <a:t> </a:t>
            </a:r>
            <a:r>
              <a:rPr lang="hr-HR" sz="1600" dirty="0">
                <a:solidFill>
                  <a:srgbClr val="002060"/>
                </a:solidFill>
              </a:rPr>
              <a:t>- vremensko ograničenje (nemoguće je provesti sve u jednom planskom </a:t>
            </a:r>
            <a:r>
              <a:rPr lang="hr-HR" sz="1600" dirty="0" smtClean="0">
                <a:solidFill>
                  <a:srgbClr val="002060"/>
                </a:solidFill>
              </a:rPr>
              <a:t>razdoblju </a:t>
            </a:r>
            <a:r>
              <a:rPr lang="hr-HR" sz="1600" i="1" dirty="0" smtClean="0">
                <a:solidFill>
                  <a:srgbClr val="002060"/>
                </a:solidFill>
              </a:rPr>
              <a:t>- EU </a:t>
            </a:r>
            <a:r>
              <a:rPr lang="hr-HR" sz="1600" i="1" dirty="0">
                <a:solidFill>
                  <a:srgbClr val="002060"/>
                </a:solidFill>
              </a:rPr>
              <a:t>programsko razdoblje 7 godina, </a:t>
            </a:r>
            <a:r>
              <a:rPr lang="hr-HR" sz="1600" i="1" dirty="0" smtClean="0">
                <a:solidFill>
                  <a:srgbClr val="002060"/>
                </a:solidFill>
              </a:rPr>
              <a:t>nacionalni </a:t>
            </a:r>
            <a:r>
              <a:rPr lang="hr-HR" sz="1600" i="1" dirty="0">
                <a:solidFill>
                  <a:srgbClr val="002060"/>
                </a:solidFill>
              </a:rPr>
              <a:t>politički ciklusi 4 godine, </a:t>
            </a:r>
            <a:r>
              <a:rPr lang="hr-HR" sz="1600" i="1" dirty="0" smtClean="0">
                <a:solidFill>
                  <a:srgbClr val="002060"/>
                </a:solidFill>
              </a:rPr>
              <a:t>proračunski </a:t>
            </a:r>
            <a:r>
              <a:rPr lang="hr-HR" sz="1600" i="1" dirty="0">
                <a:solidFill>
                  <a:srgbClr val="002060"/>
                </a:solidFill>
              </a:rPr>
              <a:t>plan 3 godine, </a:t>
            </a:r>
            <a:r>
              <a:rPr lang="hr-HR" sz="1600" i="1" dirty="0" smtClean="0">
                <a:solidFill>
                  <a:srgbClr val="002060"/>
                </a:solidFill>
              </a:rPr>
              <a:t>godišnje </a:t>
            </a:r>
            <a:r>
              <a:rPr lang="hr-HR" sz="1600" i="1" dirty="0">
                <a:solidFill>
                  <a:srgbClr val="002060"/>
                </a:solidFill>
              </a:rPr>
              <a:t>planiranje aktivnosti </a:t>
            </a:r>
          </a:p>
          <a:p>
            <a:pPr lvl="1"/>
            <a:r>
              <a:rPr lang="hr-HR" sz="1800" dirty="0">
                <a:solidFill>
                  <a:srgbClr val="C00000"/>
                </a:solidFill>
              </a:rPr>
              <a:t>Oskudni financijski resursi </a:t>
            </a:r>
            <a:r>
              <a:rPr lang="hr-HR" sz="1600" dirty="0">
                <a:solidFill>
                  <a:srgbClr val="002060"/>
                </a:solidFill>
              </a:rPr>
              <a:t>– prioritizacija (rang prvenstva financiranja APP)</a:t>
            </a:r>
          </a:p>
          <a:p>
            <a:pPr lvl="1"/>
            <a:r>
              <a:rPr lang="hr-HR" sz="1800" dirty="0">
                <a:solidFill>
                  <a:srgbClr val="C00000"/>
                </a:solidFill>
              </a:rPr>
              <a:t>Orijentacija na rezultate </a:t>
            </a:r>
            <a:r>
              <a:rPr lang="hr-HR" sz="1600" dirty="0">
                <a:solidFill>
                  <a:srgbClr val="002060"/>
                </a:solidFill>
              </a:rPr>
              <a:t>– „SMART“ </a:t>
            </a:r>
            <a:r>
              <a:rPr lang="hr-HR" sz="1600" dirty="0" smtClean="0">
                <a:solidFill>
                  <a:srgbClr val="002060"/>
                </a:solidFill>
              </a:rPr>
              <a:t>ciljevi (specifični, mjerljivi, </a:t>
            </a:r>
            <a:r>
              <a:rPr lang="hr-HR" sz="1600" dirty="0" err="1" smtClean="0">
                <a:solidFill>
                  <a:srgbClr val="002060"/>
                </a:solidFill>
              </a:rPr>
              <a:t>dostizivi</a:t>
            </a:r>
            <a:r>
              <a:rPr lang="hr-HR" sz="1600" dirty="0" smtClean="0">
                <a:solidFill>
                  <a:srgbClr val="002060"/>
                </a:solidFill>
              </a:rPr>
              <a:t>, realni, vremenski određeni)</a:t>
            </a:r>
            <a:endParaRPr lang="hr-HR" sz="1600" dirty="0">
              <a:solidFill>
                <a:srgbClr val="002060"/>
              </a:solidFill>
            </a:endParaRPr>
          </a:p>
          <a:p>
            <a:pPr lvl="1"/>
            <a:r>
              <a:rPr lang="hr-HR" sz="1800" dirty="0" smtClean="0">
                <a:solidFill>
                  <a:srgbClr val="C00000"/>
                </a:solidFill>
              </a:rPr>
              <a:t>Administrativni i institucionalni </a:t>
            </a:r>
            <a:r>
              <a:rPr lang="hr-HR" sz="1800" dirty="0">
                <a:solidFill>
                  <a:srgbClr val="C00000"/>
                </a:solidFill>
              </a:rPr>
              <a:t>kapaciteti </a:t>
            </a:r>
            <a:r>
              <a:rPr lang="hr-HR" sz="1600" dirty="0">
                <a:solidFill>
                  <a:srgbClr val="002060"/>
                </a:solidFill>
              </a:rPr>
              <a:t>– </a:t>
            </a:r>
            <a:r>
              <a:rPr lang="hr-HR" sz="1600" dirty="0" smtClean="0">
                <a:solidFill>
                  <a:srgbClr val="002060"/>
                </a:solidFill>
              </a:rPr>
              <a:t>vještine</a:t>
            </a:r>
            <a:r>
              <a:rPr lang="hr-HR" sz="1600" dirty="0">
                <a:solidFill>
                  <a:srgbClr val="002060"/>
                </a:solidFill>
              </a:rPr>
              <a:t>, specijalna znanja</a:t>
            </a:r>
          </a:p>
          <a:p>
            <a:pPr lvl="1"/>
            <a:r>
              <a:rPr lang="hr-HR" sz="1800" dirty="0" smtClean="0">
                <a:solidFill>
                  <a:srgbClr val="C00000"/>
                </a:solidFill>
              </a:rPr>
              <a:t>Neprestano izvanredno stanje </a:t>
            </a:r>
            <a:r>
              <a:rPr lang="hr-HR" sz="1600" dirty="0" smtClean="0">
                <a:solidFill>
                  <a:srgbClr val="002060"/>
                </a:solidFill>
              </a:rPr>
              <a:t>– lokalni regionalni učinci globalnih političkih i ekonomskih kriza, elementarne nepogode uslijed klimatski promjena</a:t>
            </a:r>
          </a:p>
          <a:p>
            <a:pPr lvl="0"/>
            <a:r>
              <a:rPr lang="hr-HR" sz="2200" dirty="0">
                <a:solidFill>
                  <a:srgbClr val="C00000"/>
                </a:solidFill>
              </a:rPr>
              <a:t>Načelo partnerstva </a:t>
            </a:r>
            <a:r>
              <a:rPr lang="hr-HR" sz="2200" dirty="0">
                <a:solidFill>
                  <a:srgbClr val="002060"/>
                </a:solidFill>
              </a:rPr>
              <a:t>podrazumijeva sudjelovanje ključnih razvojnih </a:t>
            </a:r>
            <a:r>
              <a:rPr lang="hr-HR" sz="2200" dirty="0" smtClean="0">
                <a:solidFill>
                  <a:srgbClr val="002060"/>
                </a:solidFill>
              </a:rPr>
              <a:t>dionika</a:t>
            </a:r>
            <a:endParaRPr lang="hr-HR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7581528" cy="57606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2400" b="1" dirty="0">
                <a:solidFill>
                  <a:schemeClr val="tx2"/>
                </a:solidFill>
              </a:rPr>
              <a:t>RAZVOJNO UPRAVLJANJE „ODOZGO I ODOZDO“</a:t>
            </a:r>
            <a:endParaRPr lang="hr-HR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060848"/>
            <a:ext cx="7776864" cy="4392488"/>
          </a:xfr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hr-HR" sz="2000" b="1" dirty="0" smtClean="0">
                <a:solidFill>
                  <a:schemeClr val="tx2"/>
                </a:solidFill>
              </a:rPr>
              <a:t>Nacionalna razina </a:t>
            </a:r>
            <a:r>
              <a:rPr lang="hr-HR" sz="2000" b="1" dirty="0">
                <a:solidFill>
                  <a:schemeClr val="tx2"/>
                </a:solidFill>
              </a:rPr>
              <a:t>vlasti </a:t>
            </a:r>
          </a:p>
          <a:p>
            <a:pPr lvl="1"/>
            <a:r>
              <a:rPr lang="hr-HR" sz="2000" dirty="0" smtClean="0">
                <a:solidFill>
                  <a:schemeClr val="tx2"/>
                </a:solidFill>
              </a:rPr>
              <a:t>zakonodavni okvir za javne politike</a:t>
            </a:r>
          </a:p>
          <a:p>
            <a:pPr lvl="1"/>
            <a:r>
              <a:rPr lang="hr-HR" sz="2000" dirty="0" smtClean="0">
                <a:solidFill>
                  <a:schemeClr val="tx2"/>
                </a:solidFill>
              </a:rPr>
              <a:t>razvojna orijentacija, usmjeravanje, uravnoteživanje</a:t>
            </a:r>
          </a:p>
          <a:p>
            <a:pPr lvl="1"/>
            <a:r>
              <a:rPr lang="hr-HR" sz="2000" dirty="0" smtClean="0">
                <a:solidFill>
                  <a:schemeClr val="tx2"/>
                </a:solidFill>
              </a:rPr>
              <a:t>Briga o unutarnjoj i vanjskoj sigurnosti, međunarodni odnosi</a:t>
            </a:r>
          </a:p>
          <a:p>
            <a:pPr lvl="0"/>
            <a:r>
              <a:rPr lang="hr-HR" sz="2000" b="1" dirty="0" smtClean="0">
                <a:solidFill>
                  <a:schemeClr val="tx2"/>
                </a:solidFill>
              </a:rPr>
              <a:t>Regionalna razina </a:t>
            </a:r>
            <a:r>
              <a:rPr lang="hr-HR" sz="2000" b="1" dirty="0">
                <a:solidFill>
                  <a:schemeClr val="tx2"/>
                </a:solidFill>
              </a:rPr>
              <a:t>vlasti </a:t>
            </a:r>
          </a:p>
          <a:p>
            <a:pPr lvl="1"/>
            <a:r>
              <a:rPr lang="hr-HR" sz="2000" dirty="0">
                <a:solidFill>
                  <a:schemeClr val="tx2"/>
                </a:solidFill>
              </a:rPr>
              <a:t>k</a:t>
            </a:r>
            <a:r>
              <a:rPr lang="hr-HR" sz="2000" dirty="0" smtClean="0">
                <a:solidFill>
                  <a:schemeClr val="tx2"/>
                </a:solidFill>
              </a:rPr>
              <a:t>oordinacija gospodarskog i društvenog razvoja</a:t>
            </a:r>
          </a:p>
          <a:p>
            <a:pPr lvl="0"/>
            <a:r>
              <a:rPr lang="hr-HR" sz="2000" b="1" dirty="0" smtClean="0">
                <a:solidFill>
                  <a:schemeClr val="tx2"/>
                </a:solidFill>
              </a:rPr>
              <a:t>Lokalna razina </a:t>
            </a:r>
            <a:r>
              <a:rPr lang="hr-HR" sz="2000" b="1" dirty="0">
                <a:solidFill>
                  <a:schemeClr val="tx2"/>
                </a:solidFill>
              </a:rPr>
              <a:t>vlasti </a:t>
            </a:r>
          </a:p>
          <a:p>
            <a:pPr lvl="1"/>
            <a:r>
              <a:rPr lang="hr-HR" sz="2000" dirty="0">
                <a:solidFill>
                  <a:schemeClr val="tx2"/>
                </a:solidFill>
              </a:rPr>
              <a:t>n</a:t>
            </a:r>
            <a:r>
              <a:rPr lang="hr-HR" sz="2000" dirty="0" smtClean="0">
                <a:solidFill>
                  <a:schemeClr val="tx2"/>
                </a:solidFill>
              </a:rPr>
              <a:t>ajizravniji i najbliži građanima – komunalna pitanja</a:t>
            </a:r>
          </a:p>
          <a:p>
            <a:pPr lvl="0"/>
            <a:r>
              <a:rPr lang="hr-HR" sz="2000" dirty="0" smtClean="0">
                <a:solidFill>
                  <a:schemeClr val="tx2"/>
                </a:solidFill>
              </a:rPr>
              <a:t>Pojedinačne nadležnosti </a:t>
            </a:r>
            <a:r>
              <a:rPr lang="hr-HR" sz="2000" dirty="0">
                <a:solidFill>
                  <a:schemeClr val="tx2"/>
                </a:solidFill>
              </a:rPr>
              <a:t>- </a:t>
            </a:r>
            <a:r>
              <a:rPr lang="hr-HR" sz="2000" b="1" i="1" dirty="0">
                <a:solidFill>
                  <a:srgbClr val="C00000"/>
                </a:solidFill>
              </a:rPr>
              <a:t>jasno odvojene? </a:t>
            </a:r>
          </a:p>
          <a:p>
            <a:pPr lvl="0"/>
            <a:r>
              <a:rPr lang="hr-HR" sz="2000" dirty="0">
                <a:solidFill>
                  <a:schemeClr val="tx2"/>
                </a:solidFill>
              </a:rPr>
              <a:t>Zajedničke </a:t>
            </a:r>
            <a:r>
              <a:rPr lang="hr-HR" sz="2000" dirty="0" smtClean="0">
                <a:solidFill>
                  <a:schemeClr val="tx2"/>
                </a:solidFill>
              </a:rPr>
              <a:t>nadležnosti - </a:t>
            </a:r>
            <a:r>
              <a:rPr lang="hr-HR" sz="2000" b="1" i="1" dirty="0">
                <a:solidFill>
                  <a:srgbClr val="C00000"/>
                </a:solidFill>
              </a:rPr>
              <a:t>jasno određene?</a:t>
            </a:r>
          </a:p>
          <a:p>
            <a:pPr lvl="0"/>
            <a:r>
              <a:rPr lang="hr-HR" sz="2000" dirty="0">
                <a:solidFill>
                  <a:schemeClr val="tx2"/>
                </a:solidFill>
              </a:rPr>
              <a:t>Horizontalna pitanja (sve razine) – održivost, socijalna uključenost</a:t>
            </a:r>
          </a:p>
          <a:p>
            <a:pPr algn="just">
              <a:spcAft>
                <a:spcPts val="600"/>
              </a:spcAft>
              <a:buFontTx/>
              <a:buChar char="-"/>
            </a:pPr>
            <a:endParaRPr lang="hr-H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sumpor\Dropbox\02 MRRFEU - 2015\Propisi\70 24.06.2015 Strategija razvoja javne uprave za razdoblje od 2015. do 2020. godine_files\4365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3" y="1196752"/>
            <a:ext cx="9153498" cy="551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8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496944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400" b="1" dirty="0">
                <a:solidFill>
                  <a:schemeClr val="tx2"/>
                </a:solidFill>
              </a:rPr>
              <a:t>VERTIKALNA KOORDINACIJA RAZVOJNIH AKTIVNOSTI</a:t>
            </a:r>
            <a:endParaRPr lang="hr-HR" sz="2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8352928" cy="4536504"/>
          </a:xfr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hr-HR" sz="2200" dirty="0">
                <a:solidFill>
                  <a:schemeClr val="tx2"/>
                </a:solidFill>
              </a:rPr>
              <a:t>podjela funkcija prema razinama vlasti – upravljačke strukture slijede administrativno-teritorijalni ustroj (</a:t>
            </a:r>
            <a:r>
              <a:rPr lang="hr-HR" sz="2200" b="1" dirty="0">
                <a:solidFill>
                  <a:schemeClr val="tx2"/>
                </a:solidFill>
              </a:rPr>
              <a:t>MLG tip 1</a:t>
            </a:r>
            <a:r>
              <a:rPr lang="hr-HR" sz="2200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hr-HR" sz="2000" dirty="0">
                <a:solidFill>
                  <a:schemeClr val="tx2"/>
                </a:solidFill>
              </a:rPr>
              <a:t>Zakon o lokalnoj i područnoj (regionalnoj) samoupravi – navedene funkcije za JLS i </a:t>
            </a:r>
            <a:r>
              <a:rPr lang="hr-HR" sz="2000" dirty="0" smtClean="0">
                <a:solidFill>
                  <a:schemeClr val="tx2"/>
                </a:solidFill>
              </a:rPr>
              <a:t>JP(R)S</a:t>
            </a:r>
            <a:endParaRPr lang="hr-HR" sz="2000" dirty="0">
              <a:solidFill>
                <a:schemeClr val="tx2"/>
              </a:solidFill>
            </a:endParaRPr>
          </a:p>
          <a:p>
            <a:pPr lvl="1"/>
            <a:r>
              <a:rPr lang="hr-HR" sz="2000" dirty="0">
                <a:solidFill>
                  <a:schemeClr val="tx2"/>
                </a:solidFill>
              </a:rPr>
              <a:t>Različiti zakoni i propisi po resorima </a:t>
            </a:r>
          </a:p>
          <a:p>
            <a:pPr lvl="2"/>
            <a:r>
              <a:rPr lang="hr-HR" sz="1800" dirty="0">
                <a:solidFill>
                  <a:schemeClr val="tx2"/>
                </a:solidFill>
              </a:rPr>
              <a:t>Decentralizirane funkcije – djelomično (npr. zdravstvo, obrazovanje, socijalna skrb, vatrogastvo)</a:t>
            </a:r>
          </a:p>
          <a:p>
            <a:pPr lvl="2"/>
            <a:r>
              <a:rPr lang="hr-HR" sz="1800" dirty="0">
                <a:solidFill>
                  <a:schemeClr val="tx2"/>
                </a:solidFill>
              </a:rPr>
              <a:t>Dekoncentrirane funkcije - Uredi državne uprave, TDU (spuštene ovlasti države na županije i gradove)</a:t>
            </a:r>
          </a:p>
          <a:p>
            <a:pPr lvl="2"/>
            <a:r>
              <a:rPr lang="hr-HR" sz="1800" dirty="0">
                <a:solidFill>
                  <a:schemeClr val="tx2"/>
                </a:solidFill>
              </a:rPr>
              <a:t>Subregionalne funkcije javnih tijela (javna poduzeća), djeluju </a:t>
            </a:r>
            <a:r>
              <a:rPr lang="hr-HR" sz="1800" dirty="0" smtClean="0">
                <a:solidFill>
                  <a:schemeClr val="tx2"/>
                </a:solidFill>
              </a:rPr>
              <a:t>u </a:t>
            </a:r>
            <a:r>
              <a:rPr lang="hr-HR" sz="1800" dirty="0">
                <a:solidFill>
                  <a:schemeClr val="tx2"/>
                </a:solidFill>
              </a:rPr>
              <a:t>suglasju s resornim TDU </a:t>
            </a:r>
            <a:r>
              <a:rPr lang="hr-HR" sz="1800" dirty="0" smtClean="0">
                <a:solidFill>
                  <a:schemeClr val="tx2"/>
                </a:solidFill>
              </a:rPr>
              <a:t>na nacionalnoj razini</a:t>
            </a:r>
            <a:endParaRPr lang="hr-HR" sz="1800" dirty="0">
              <a:solidFill>
                <a:schemeClr val="tx2"/>
              </a:solidFill>
            </a:endParaRPr>
          </a:p>
          <a:p>
            <a:r>
              <a:rPr lang="hr-HR" sz="2200" i="1" dirty="0" smtClean="0">
                <a:solidFill>
                  <a:srgbClr val="C00000"/>
                </a:solidFill>
              </a:rPr>
              <a:t>Jesu li p</a:t>
            </a:r>
            <a:r>
              <a:rPr lang="vi-VN" sz="2200" i="1" dirty="0" smtClean="0">
                <a:solidFill>
                  <a:srgbClr val="C00000"/>
                </a:solidFill>
              </a:rPr>
              <a:t>ojedinačne </a:t>
            </a:r>
            <a:r>
              <a:rPr lang="vi-VN" sz="2200" i="1" dirty="0">
                <a:solidFill>
                  <a:srgbClr val="C00000"/>
                </a:solidFill>
              </a:rPr>
              <a:t>nadležnosti - jasno odvojene? </a:t>
            </a:r>
          </a:p>
          <a:p>
            <a:r>
              <a:rPr lang="hr-HR" sz="2200" i="1" dirty="0" smtClean="0">
                <a:solidFill>
                  <a:srgbClr val="C00000"/>
                </a:solidFill>
              </a:rPr>
              <a:t>Jesu li z</a:t>
            </a:r>
            <a:r>
              <a:rPr lang="vi-VN" sz="2200" i="1" dirty="0" smtClean="0">
                <a:solidFill>
                  <a:srgbClr val="C00000"/>
                </a:solidFill>
              </a:rPr>
              <a:t>ajedničke </a:t>
            </a:r>
            <a:r>
              <a:rPr lang="vi-VN" sz="2200" i="1" dirty="0">
                <a:solidFill>
                  <a:srgbClr val="C00000"/>
                </a:solidFill>
              </a:rPr>
              <a:t>nadležnosti - jasno određene</a:t>
            </a:r>
            <a:r>
              <a:rPr lang="vi-VN" sz="2200" i="1" dirty="0" smtClean="0">
                <a:solidFill>
                  <a:srgbClr val="C00000"/>
                </a:solidFill>
              </a:rPr>
              <a:t>?</a:t>
            </a:r>
            <a:endParaRPr lang="vi-VN" sz="2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496944" cy="86409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400" b="1" dirty="0">
                <a:solidFill>
                  <a:schemeClr val="tx2"/>
                </a:solidFill>
              </a:rPr>
              <a:t>HORIZONTALNA </a:t>
            </a:r>
            <a:r>
              <a:rPr lang="hr-HR" sz="2400" b="1" dirty="0" smtClean="0">
                <a:solidFill>
                  <a:schemeClr val="tx2"/>
                </a:solidFill>
              </a:rPr>
              <a:t>&amp; HORIZONTALNO-VERTIKALNA KOORDINACIJA </a:t>
            </a:r>
            <a:r>
              <a:rPr lang="hr-HR" sz="2400" b="1" dirty="0">
                <a:solidFill>
                  <a:schemeClr val="tx2"/>
                </a:solidFill>
              </a:rPr>
              <a:t>RAZVOJNIH AKTIVNOSTI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060848"/>
            <a:ext cx="8424936" cy="4464496"/>
          </a:xfr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hr-HR" sz="2200" dirty="0">
                <a:solidFill>
                  <a:schemeClr val="tx2"/>
                </a:solidFill>
              </a:rPr>
              <a:t>Posebne jurisdikcije radi funkcionalnog udruživanja (MLG tip 2) </a:t>
            </a:r>
          </a:p>
          <a:p>
            <a:pPr lvl="1"/>
            <a:r>
              <a:rPr lang="hr-HR" sz="1600" dirty="0">
                <a:solidFill>
                  <a:schemeClr val="tx2"/>
                </a:solidFill>
              </a:rPr>
              <a:t>Posebno se utvrđuje način upravljanja – sudjelovanje u provedbi određene javne politike, partnerstvo koje može prelaziti jurisdikcije/granice teritorijalnih jedinica, utvrđuje se način djelovanja za specifični problem javne politike</a:t>
            </a:r>
            <a:r>
              <a:rPr lang="hr-HR" sz="1600" b="1" dirty="0">
                <a:solidFill>
                  <a:schemeClr val="tx2"/>
                </a:solidFill>
              </a:rPr>
              <a:t> </a:t>
            </a:r>
            <a:endParaRPr lang="hr-HR" sz="2400" dirty="0" smtClean="0">
              <a:solidFill>
                <a:schemeClr val="tx2"/>
              </a:solidFill>
            </a:endParaRPr>
          </a:p>
          <a:p>
            <a:pPr lvl="0"/>
            <a:r>
              <a:rPr lang="hr-HR" sz="2200" dirty="0" smtClean="0">
                <a:solidFill>
                  <a:schemeClr val="tx2"/>
                </a:solidFill>
              </a:rPr>
              <a:t>Modeli </a:t>
            </a:r>
            <a:r>
              <a:rPr lang="hr-HR" sz="2200" dirty="0">
                <a:solidFill>
                  <a:schemeClr val="tx2"/>
                </a:solidFill>
              </a:rPr>
              <a:t>međusektorske suradnje</a:t>
            </a:r>
          </a:p>
          <a:p>
            <a:pPr lvl="1"/>
            <a:r>
              <a:rPr lang="hr-HR" sz="1800" dirty="0">
                <a:solidFill>
                  <a:schemeClr val="tx2"/>
                </a:solidFill>
              </a:rPr>
              <a:t>razvojni dionici – javni, privatni, civilno društvo, znanstvena zajednica (</a:t>
            </a:r>
            <a:r>
              <a:rPr lang="hr-HR" sz="1800" dirty="0" err="1">
                <a:solidFill>
                  <a:schemeClr val="tx2"/>
                </a:solidFill>
              </a:rPr>
              <a:t>triple</a:t>
            </a:r>
            <a:r>
              <a:rPr lang="hr-HR" sz="1800" dirty="0">
                <a:solidFill>
                  <a:schemeClr val="tx2"/>
                </a:solidFill>
              </a:rPr>
              <a:t>/</a:t>
            </a:r>
            <a:r>
              <a:rPr lang="hr-HR" sz="1800" dirty="0" err="1">
                <a:solidFill>
                  <a:schemeClr val="tx2"/>
                </a:solidFill>
              </a:rPr>
              <a:t>quadruple</a:t>
            </a:r>
            <a:r>
              <a:rPr lang="hr-HR" sz="1800" dirty="0">
                <a:solidFill>
                  <a:schemeClr val="tx2"/>
                </a:solidFill>
              </a:rPr>
              <a:t> </a:t>
            </a:r>
            <a:r>
              <a:rPr lang="hr-HR" sz="1800" dirty="0" err="1">
                <a:solidFill>
                  <a:schemeClr val="tx2"/>
                </a:solidFill>
              </a:rPr>
              <a:t>helix</a:t>
            </a:r>
            <a:r>
              <a:rPr lang="hr-HR" sz="1800" dirty="0">
                <a:solidFill>
                  <a:schemeClr val="tx2"/>
                </a:solidFill>
              </a:rPr>
              <a:t> modeli)</a:t>
            </a:r>
          </a:p>
          <a:p>
            <a:pPr lvl="0"/>
            <a:r>
              <a:rPr lang="hr-HR" sz="2200" dirty="0">
                <a:solidFill>
                  <a:schemeClr val="tx2"/>
                </a:solidFill>
              </a:rPr>
              <a:t>Planiranje, priprema projekata i praćenje provedbe</a:t>
            </a:r>
          </a:p>
          <a:p>
            <a:pPr lvl="0"/>
            <a:r>
              <a:rPr lang="hr-HR" sz="2200" dirty="0">
                <a:solidFill>
                  <a:schemeClr val="tx2"/>
                </a:solidFill>
              </a:rPr>
              <a:t>Modaliteti </a:t>
            </a:r>
            <a:r>
              <a:rPr lang="hr-HR" sz="2200" dirty="0" smtClean="0">
                <a:solidFill>
                  <a:schemeClr val="tx2"/>
                </a:solidFill>
              </a:rPr>
              <a:t>„funkcionalne” suradnje </a:t>
            </a:r>
            <a:r>
              <a:rPr lang="hr-HR" sz="2200" dirty="0">
                <a:solidFill>
                  <a:schemeClr val="tx2"/>
                </a:solidFill>
              </a:rPr>
              <a:t>i partnerstva</a:t>
            </a:r>
          </a:p>
          <a:p>
            <a:pPr lvl="1"/>
            <a:r>
              <a:rPr lang="hr-HR" sz="1800" dirty="0">
                <a:solidFill>
                  <a:schemeClr val="tx2"/>
                </a:solidFill>
              </a:rPr>
              <a:t>Međuresorne radne skupine – smjernice, praćenje razvojnih aktivnosti</a:t>
            </a:r>
          </a:p>
          <a:p>
            <a:pPr lvl="1"/>
            <a:r>
              <a:rPr lang="hr-HR" sz="1800" dirty="0">
                <a:solidFill>
                  <a:schemeClr val="tx2"/>
                </a:solidFill>
              </a:rPr>
              <a:t>Partnerska vijeća – Strategija/Program</a:t>
            </a:r>
          </a:p>
          <a:p>
            <a:pPr lvl="1"/>
            <a:r>
              <a:rPr lang="hr-HR" sz="1800" dirty="0">
                <a:solidFill>
                  <a:schemeClr val="tx2"/>
                </a:solidFill>
              </a:rPr>
              <a:t>Projektna partnerstva</a:t>
            </a:r>
            <a:r>
              <a:rPr lang="hr-HR" sz="1800" b="1" dirty="0" smtClean="0">
                <a:solidFill>
                  <a:schemeClr val="tx2"/>
                </a:solidFill>
              </a:rPr>
              <a:t> </a:t>
            </a:r>
            <a:endParaRPr lang="hr-HR" sz="1800" dirty="0">
              <a:solidFill>
                <a:schemeClr val="tx2"/>
              </a:solidFill>
            </a:endParaRPr>
          </a:p>
          <a:p>
            <a:pPr algn="just">
              <a:spcAft>
                <a:spcPts val="600"/>
              </a:spcAft>
              <a:buFontTx/>
              <a:buChar char="-"/>
            </a:pPr>
            <a:endParaRPr lang="hr-H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7581528" cy="57606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400" b="1" dirty="0">
                <a:solidFill>
                  <a:schemeClr val="tx2"/>
                </a:solidFill>
              </a:rPr>
              <a:t>VODSTVO </a:t>
            </a:r>
            <a:r>
              <a:rPr lang="hr-HR" sz="2400" dirty="0">
                <a:solidFill>
                  <a:schemeClr val="tx2"/>
                </a:solidFill>
              </a:rPr>
              <a:t>(LEADERSHIP)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8208912" cy="4680520"/>
          </a:xfr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hr-HR" sz="2200" dirty="0">
                <a:solidFill>
                  <a:srgbClr val="002060"/>
                </a:solidFill>
              </a:rPr>
              <a:t>Timski pristup, interdisciplinarnost </a:t>
            </a:r>
            <a:r>
              <a:rPr lang="hr-HR" sz="1800" dirty="0">
                <a:solidFill>
                  <a:srgbClr val="002060"/>
                </a:solidFill>
              </a:rPr>
              <a:t>– ljudi imaju različite prirodne predispozicije (strateg, specijalist, komunikator) – suradnja je dobitna kombinacija!</a:t>
            </a:r>
          </a:p>
          <a:p>
            <a:pPr lvl="0"/>
            <a:r>
              <a:rPr lang="hr-HR" sz="2200" dirty="0">
                <a:solidFill>
                  <a:srgbClr val="002060"/>
                </a:solidFill>
              </a:rPr>
              <a:t>Strateška perspektiva vodstva </a:t>
            </a:r>
            <a:r>
              <a:rPr lang="hr-HR" sz="1800" dirty="0">
                <a:solidFill>
                  <a:srgbClr val="002060"/>
                </a:solidFill>
              </a:rPr>
              <a:t>- istovremeno uže projektno i šire programsko promišljanje</a:t>
            </a:r>
          </a:p>
          <a:p>
            <a:pPr lvl="0"/>
            <a:r>
              <a:rPr lang="hr-HR" sz="2200" dirty="0">
                <a:solidFill>
                  <a:srgbClr val="002060"/>
                </a:solidFill>
              </a:rPr>
              <a:t>Izgradnja povjerenja i spremnost na interdisciplinarnu komunikaciju i suradnju</a:t>
            </a:r>
            <a:r>
              <a:rPr lang="hr-HR" sz="1800" dirty="0">
                <a:solidFill>
                  <a:srgbClr val="002060"/>
                </a:solidFill>
              </a:rPr>
              <a:t> – svaka karika u razvojnom lancu je važna</a:t>
            </a:r>
          </a:p>
          <a:p>
            <a:pPr lvl="0"/>
            <a:r>
              <a:rPr lang="hr-HR" sz="2200" dirty="0">
                <a:solidFill>
                  <a:srgbClr val="002060"/>
                </a:solidFill>
              </a:rPr>
              <a:t>Specifičnost javnog sektora </a:t>
            </a:r>
            <a:r>
              <a:rPr lang="hr-HR" sz="1800" dirty="0">
                <a:solidFill>
                  <a:srgbClr val="002060"/>
                </a:solidFill>
              </a:rPr>
              <a:t>– prepliće se politička i upravljačka dimenzija vodstva (treba paziti kod primjene menadžerskih modela privatnog sektora u javnom sektoru)</a:t>
            </a:r>
          </a:p>
          <a:p>
            <a:pPr lvl="1"/>
            <a:r>
              <a:rPr lang="hr-HR" sz="1600" dirty="0">
                <a:solidFill>
                  <a:srgbClr val="002060"/>
                </a:solidFill>
              </a:rPr>
              <a:t>rukovodstvo ovisi o političkim ciklusima</a:t>
            </a:r>
          </a:p>
          <a:p>
            <a:pPr lvl="1"/>
            <a:r>
              <a:rPr lang="hr-HR" sz="1600" dirty="0">
                <a:solidFill>
                  <a:srgbClr val="002060"/>
                </a:solidFill>
              </a:rPr>
              <a:t>vremensko ograničenje u djelovanju (4 godine) </a:t>
            </a:r>
          </a:p>
          <a:p>
            <a:pPr lvl="1"/>
            <a:r>
              <a:rPr lang="hr-HR" sz="1600" dirty="0">
                <a:solidFill>
                  <a:srgbClr val="002060"/>
                </a:solidFill>
              </a:rPr>
              <a:t>politički zadan okvir djelovanja (stranačke ideologije</a:t>
            </a:r>
            <a:r>
              <a:rPr lang="hr-HR" sz="1600" dirty="0" smtClean="0">
                <a:solidFill>
                  <a:srgbClr val="002060"/>
                </a:solidFill>
              </a:rPr>
              <a:t>), dužnosnici</a:t>
            </a:r>
            <a:endParaRPr lang="hr-HR" sz="1600" dirty="0">
              <a:solidFill>
                <a:srgbClr val="002060"/>
              </a:solidFill>
            </a:endParaRPr>
          </a:p>
          <a:p>
            <a:pPr lvl="1"/>
            <a:r>
              <a:rPr lang="hr-HR" sz="1600" dirty="0">
                <a:solidFill>
                  <a:srgbClr val="002060"/>
                </a:solidFill>
              </a:rPr>
              <a:t>operativna razina - obilježava je stručnosti, </a:t>
            </a:r>
            <a:r>
              <a:rPr lang="hr-HR" sz="1600" dirty="0" smtClean="0">
                <a:solidFill>
                  <a:srgbClr val="002060"/>
                </a:solidFill>
              </a:rPr>
              <a:t>službenici </a:t>
            </a:r>
            <a:r>
              <a:rPr lang="hr-HR" sz="1600" dirty="0">
                <a:solidFill>
                  <a:srgbClr val="002060"/>
                </a:solidFill>
              </a:rPr>
              <a:t>– ne </a:t>
            </a:r>
            <a:r>
              <a:rPr lang="hr-HR" sz="1600" dirty="0" smtClean="0">
                <a:solidFill>
                  <a:srgbClr val="002060"/>
                </a:solidFill>
              </a:rPr>
              <a:t>donose odluke</a:t>
            </a:r>
            <a:endParaRPr lang="hr-H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352928" cy="367240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hr-HR" b="1" dirty="0" smtClean="0">
                <a:solidFill>
                  <a:schemeClr val="tx2"/>
                </a:solidFill>
              </a:rPr>
              <a:t>I</a:t>
            </a:r>
            <a:r>
              <a:rPr lang="hr-HR" b="1" dirty="0">
                <a:solidFill>
                  <a:schemeClr val="tx2"/>
                </a:solidFill>
              </a:rPr>
              <a:t>. ciklus partnerskih konzultacija </a:t>
            </a:r>
            <a:r>
              <a:rPr lang="hr-HR" b="1" dirty="0" smtClean="0">
                <a:solidFill>
                  <a:schemeClr val="tx2"/>
                </a:solidFill>
              </a:rPr>
              <a:t/>
            </a:r>
            <a:br>
              <a:rPr lang="hr-HR" b="1" dirty="0" smtClean="0">
                <a:solidFill>
                  <a:schemeClr val="tx2"/>
                </a:solidFill>
              </a:rPr>
            </a:br>
            <a:r>
              <a:rPr lang="hr-HR" b="1" dirty="0" smtClean="0">
                <a:solidFill>
                  <a:srgbClr val="C00000"/>
                </a:solidFill>
              </a:rPr>
              <a:t>SWOT </a:t>
            </a:r>
            <a:r>
              <a:rPr lang="hr-HR" b="1" dirty="0">
                <a:solidFill>
                  <a:srgbClr val="C00000"/>
                </a:solidFill>
              </a:rPr>
              <a:t>RADIONICA</a:t>
            </a:r>
            <a:br>
              <a:rPr lang="hr-HR" b="1" dirty="0">
                <a:solidFill>
                  <a:srgbClr val="C00000"/>
                </a:solidFill>
              </a:rPr>
            </a:br>
            <a:r>
              <a:rPr lang="hr-HR" sz="2700" dirty="0" smtClean="0">
                <a:solidFill>
                  <a:schemeClr val="tx2"/>
                </a:solidFill>
              </a:rPr>
              <a:t>u </a:t>
            </a:r>
            <a:r>
              <a:rPr lang="hr-HR" sz="2700" dirty="0">
                <a:solidFill>
                  <a:schemeClr val="tx2"/>
                </a:solidFill>
              </a:rPr>
              <a:t>Krapini, Rijeci, Šibeniku, Slavonskom Brodu, </a:t>
            </a:r>
            <a:r>
              <a:rPr lang="hr-HR" sz="2700" dirty="0" smtClean="0">
                <a:solidFill>
                  <a:schemeClr val="tx2"/>
                </a:solidFill>
              </a:rPr>
              <a:t>Bjelovaru</a:t>
            </a:r>
            <a:br>
              <a:rPr lang="hr-HR" sz="2700" dirty="0" smtClean="0">
                <a:solidFill>
                  <a:schemeClr val="tx2"/>
                </a:solidFill>
              </a:rPr>
            </a:br>
            <a:r>
              <a:rPr lang="hr-HR" sz="2700" dirty="0" smtClean="0">
                <a:solidFill>
                  <a:schemeClr val="tx2"/>
                </a:solidFill>
              </a:rPr>
              <a:t>11</a:t>
            </a:r>
            <a:r>
              <a:rPr lang="hr-HR" sz="2700" dirty="0">
                <a:solidFill>
                  <a:schemeClr val="tx2"/>
                </a:solidFill>
              </a:rPr>
              <a:t>.- 21. prosinca 2015</a:t>
            </a:r>
            <a:r>
              <a:rPr lang="hr-HR" sz="2700" dirty="0" smtClean="0">
                <a:solidFill>
                  <a:schemeClr val="tx2"/>
                </a:solidFill>
              </a:rPr>
              <a:t>.</a:t>
            </a:r>
            <a:endParaRPr lang="hr-HR" sz="27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060848"/>
            <a:ext cx="8280920" cy="4536504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  <a:buFontTx/>
              <a:buChar char="-"/>
            </a:pPr>
            <a:r>
              <a:rPr lang="hr-HR" sz="2000" dirty="0" smtClean="0">
                <a:solidFill>
                  <a:schemeClr val="tx2"/>
                </a:solidFill>
              </a:rPr>
              <a:t>uz </a:t>
            </a:r>
            <a:r>
              <a:rPr lang="hr-HR" sz="2000" dirty="0">
                <a:solidFill>
                  <a:schemeClr val="tx2"/>
                </a:solidFill>
              </a:rPr>
              <a:t>pomoć SWOT metodologije </a:t>
            </a:r>
            <a:r>
              <a:rPr lang="hr-HR" sz="2000" dirty="0" smtClean="0">
                <a:solidFill>
                  <a:schemeClr val="tx2"/>
                </a:solidFill>
              </a:rPr>
              <a:t>utvrditi </a:t>
            </a:r>
            <a:r>
              <a:rPr lang="hr-HR" sz="2000" dirty="0">
                <a:solidFill>
                  <a:schemeClr val="tx2"/>
                </a:solidFill>
              </a:rPr>
              <a:t>kvalitativne razvojne probleme i potrebe nakon </a:t>
            </a:r>
            <a:r>
              <a:rPr lang="hr-HR" sz="2000" dirty="0" smtClean="0">
                <a:solidFill>
                  <a:schemeClr val="tx2"/>
                </a:solidFill>
              </a:rPr>
              <a:t>provedene osnovne kvantitativne analize</a:t>
            </a:r>
          </a:p>
          <a:p>
            <a:pPr algn="just">
              <a:buFontTx/>
              <a:buChar char="-"/>
            </a:pPr>
            <a:r>
              <a:rPr lang="hr-HR" sz="2000" dirty="0" smtClean="0">
                <a:solidFill>
                  <a:schemeClr val="tx2"/>
                </a:solidFill>
              </a:rPr>
              <a:t>u </a:t>
            </a:r>
            <a:r>
              <a:rPr lang="hr-HR" sz="2000" dirty="0">
                <a:solidFill>
                  <a:schemeClr val="tx2"/>
                </a:solidFill>
              </a:rPr>
              <a:t>radnim skupinama </a:t>
            </a:r>
            <a:r>
              <a:rPr lang="hr-HR" sz="2000" dirty="0" smtClean="0">
                <a:solidFill>
                  <a:schemeClr val="tx2"/>
                </a:solidFill>
              </a:rPr>
              <a:t>tematski </a:t>
            </a:r>
            <a:r>
              <a:rPr lang="hr-HR" sz="2000" dirty="0">
                <a:solidFill>
                  <a:schemeClr val="tx2"/>
                </a:solidFill>
              </a:rPr>
              <a:t>raspravljati u područjima </a:t>
            </a:r>
            <a:r>
              <a:rPr lang="hr-HR" sz="2000" i="1" dirty="0">
                <a:solidFill>
                  <a:srgbClr val="002060"/>
                </a:solidFill>
              </a:rPr>
              <a:t>gospodarstva, društva, prostora/okoliša, i razvojnog </a:t>
            </a:r>
            <a:r>
              <a:rPr lang="hr-HR" sz="2000" i="1" dirty="0" smtClean="0">
                <a:solidFill>
                  <a:srgbClr val="002060"/>
                </a:solidFill>
              </a:rPr>
              <a:t>upravljanja o: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1600" b="1" i="1" dirty="0" smtClean="0">
                <a:solidFill>
                  <a:srgbClr val="0070C0"/>
                </a:solidFill>
              </a:rPr>
              <a:t>vlastitim regionalnim </a:t>
            </a:r>
            <a:r>
              <a:rPr lang="hr-HR" sz="1600" b="1" i="1" dirty="0">
                <a:solidFill>
                  <a:srgbClr val="0070C0"/>
                </a:solidFill>
              </a:rPr>
              <a:t>razvojnim snagama i slabostima</a:t>
            </a:r>
            <a:r>
              <a:rPr lang="hr-HR" sz="1600" b="1" dirty="0" smtClean="0">
                <a:solidFill>
                  <a:schemeClr val="tx2"/>
                </a:solidFill>
              </a:rPr>
              <a:t>,	SW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600" b="1" i="1" dirty="0" smtClean="0">
                <a:solidFill>
                  <a:schemeClr val="accent2">
                    <a:lumMod val="75000"/>
                  </a:schemeClr>
                </a:solidFill>
              </a:rPr>
              <a:t>vanjski </a:t>
            </a:r>
            <a:r>
              <a:rPr lang="hr-HR" sz="1600" b="1" i="1" dirty="0">
                <a:solidFill>
                  <a:schemeClr val="accent2">
                    <a:lumMod val="75000"/>
                  </a:schemeClr>
                </a:solidFill>
              </a:rPr>
              <a:t>uvjetovanim prilikama i </a:t>
            </a:r>
            <a:r>
              <a:rPr lang="hr-HR" sz="1600" b="1" i="1" dirty="0" smtClean="0">
                <a:solidFill>
                  <a:schemeClr val="accent2">
                    <a:lumMod val="75000"/>
                  </a:schemeClr>
                </a:solidFill>
              </a:rPr>
              <a:t>prijetnjama</a:t>
            </a:r>
            <a:r>
              <a:rPr lang="hr-HR" sz="1600" b="1" dirty="0" smtClean="0">
                <a:solidFill>
                  <a:schemeClr val="tx2"/>
                </a:solidFill>
              </a:rPr>
              <a:t>. 		</a:t>
            </a:r>
            <a:r>
              <a:rPr lang="hr-HR" sz="1600" b="1" dirty="0" smtClean="0">
                <a:solidFill>
                  <a:srgbClr val="C00000"/>
                </a:solidFill>
              </a:rPr>
              <a:t>OT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hr-HR" sz="2000" dirty="0" smtClean="0">
                <a:solidFill>
                  <a:schemeClr val="tx2"/>
                </a:solidFill>
              </a:rPr>
              <a:t>rezultati će poslužiti </a:t>
            </a:r>
            <a:r>
              <a:rPr lang="hr-HR" sz="2000" dirty="0">
                <a:solidFill>
                  <a:schemeClr val="tx2"/>
                </a:solidFill>
              </a:rPr>
              <a:t>definiranju razvojnih problema s kojima se </a:t>
            </a:r>
            <a:r>
              <a:rPr lang="hr-HR" sz="2000" dirty="0" smtClean="0">
                <a:solidFill>
                  <a:schemeClr val="tx2"/>
                </a:solidFill>
              </a:rPr>
              <a:t>suočavaju </a:t>
            </a:r>
            <a:r>
              <a:rPr lang="hr-HR" sz="2000" dirty="0">
                <a:solidFill>
                  <a:schemeClr val="tx2"/>
                </a:solidFill>
              </a:rPr>
              <a:t>razvojni dionici na regionalnoj i lokalnoj razini, </a:t>
            </a:r>
            <a:r>
              <a:rPr lang="hr-HR" sz="2000" dirty="0" smtClean="0">
                <a:solidFill>
                  <a:schemeClr val="tx2"/>
                </a:solidFill>
              </a:rPr>
              <a:t>te </a:t>
            </a:r>
            <a:r>
              <a:rPr lang="hr-HR" sz="2000" dirty="0">
                <a:solidFill>
                  <a:schemeClr val="tx2"/>
                </a:solidFill>
              </a:rPr>
              <a:t>identifikaciji razvojnih učinaka javnih politika u spomenutim područjima. </a:t>
            </a:r>
            <a:endParaRPr lang="hr-HR" sz="2000" dirty="0" smtClean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hr-HR" sz="2000" b="1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r-HR" sz="2000" b="1" i="1" dirty="0" smtClean="0">
                <a:solidFill>
                  <a:srgbClr val="C00000"/>
                </a:solidFill>
              </a:rPr>
              <a:t>Rezultati SWOT analiza </a:t>
            </a:r>
            <a:r>
              <a:rPr lang="hr-HR" sz="2000" b="1" i="1" dirty="0">
                <a:solidFill>
                  <a:srgbClr val="C00000"/>
                </a:solidFill>
              </a:rPr>
              <a:t>će se </a:t>
            </a:r>
            <a:r>
              <a:rPr lang="hr-HR" sz="2000" b="1" i="1" dirty="0" smtClean="0">
                <a:solidFill>
                  <a:srgbClr val="C00000"/>
                </a:solidFill>
              </a:rPr>
              <a:t>objedinjavati </a:t>
            </a:r>
            <a:r>
              <a:rPr lang="hr-HR" sz="2000" b="1" i="1" dirty="0">
                <a:solidFill>
                  <a:srgbClr val="C00000"/>
                </a:solidFill>
              </a:rPr>
              <a:t>na razini NUTS II </a:t>
            </a:r>
            <a:r>
              <a:rPr lang="hr-HR" sz="2000" b="1" i="1" dirty="0" smtClean="0">
                <a:solidFill>
                  <a:srgbClr val="C00000"/>
                </a:solidFill>
              </a:rPr>
              <a:t>i RH</a:t>
            </a:r>
            <a:r>
              <a:rPr lang="hr-HR" sz="2000" b="1" i="1" dirty="0">
                <a:solidFill>
                  <a:srgbClr val="C00000"/>
                </a:solidFill>
              </a:rPr>
              <a:t>.</a:t>
            </a:r>
            <a:endParaRPr lang="hr-HR" sz="2000" b="1" i="1" dirty="0" smtClean="0">
              <a:solidFill>
                <a:srgbClr val="C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7581528" cy="648072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chemeClr val="tx2"/>
                </a:solidFill>
              </a:rPr>
              <a:t>Svrha radionice </a:t>
            </a:r>
          </a:p>
        </p:txBody>
      </p:sp>
    </p:spTree>
    <p:extLst>
      <p:ext uri="{BB962C8B-B14F-4D97-AF65-F5344CB8AC3E}">
        <p14:creationId xmlns:p14="http://schemas.microsoft.com/office/powerpoint/2010/main" val="36854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7581528" cy="648072"/>
          </a:xfrm>
        </p:spPr>
        <p:txBody>
          <a:bodyPr>
            <a:noAutofit/>
          </a:bodyPr>
          <a:lstStyle/>
          <a:p>
            <a:pPr marL="0" indent="0"/>
            <a:r>
              <a:rPr lang="hr-HR" sz="3200" b="1" dirty="0">
                <a:solidFill>
                  <a:schemeClr val="tx2"/>
                </a:solidFill>
              </a:rPr>
              <a:t>Cilj </a:t>
            </a:r>
            <a:r>
              <a:rPr lang="hr-HR" sz="3200" b="1" dirty="0" smtClean="0">
                <a:solidFill>
                  <a:schemeClr val="tx2"/>
                </a:solidFill>
              </a:rPr>
              <a:t>radionice</a:t>
            </a:r>
            <a:endParaRPr lang="hr-HR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844824"/>
            <a:ext cx="8136904" cy="475252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r-HR" sz="2200" dirty="0" smtClean="0">
                <a:solidFill>
                  <a:schemeClr val="tx2"/>
                </a:solidFill>
              </a:rPr>
              <a:t>identificirati </a:t>
            </a:r>
            <a:r>
              <a:rPr lang="hr-HR" sz="2200" dirty="0">
                <a:solidFill>
                  <a:srgbClr val="C00000"/>
                </a:solidFill>
              </a:rPr>
              <a:t>razvojne probleme </a:t>
            </a:r>
            <a:r>
              <a:rPr lang="hr-HR" sz="2200" dirty="0">
                <a:solidFill>
                  <a:schemeClr val="tx2"/>
                </a:solidFill>
              </a:rPr>
              <a:t>uzrokovane </a:t>
            </a:r>
            <a:r>
              <a:rPr lang="hr-HR" sz="2200" dirty="0" smtClean="0">
                <a:solidFill>
                  <a:schemeClr val="tx2"/>
                </a:solidFill>
              </a:rPr>
              <a:t>sektorskim </a:t>
            </a:r>
            <a:r>
              <a:rPr lang="hr-HR" sz="2200" dirty="0">
                <a:solidFill>
                  <a:schemeClr val="tx2"/>
                </a:solidFill>
              </a:rPr>
              <a:t>politikama koje nedovoljno uzimaju u obzir razvojne posebnosti pojedinih područja u Republici Hrvatskoj, i </a:t>
            </a:r>
            <a:r>
              <a:rPr lang="hr-HR" sz="2200" dirty="0" smtClean="0">
                <a:solidFill>
                  <a:srgbClr val="C00000"/>
                </a:solidFill>
              </a:rPr>
              <a:t>razvojne </a:t>
            </a:r>
            <a:r>
              <a:rPr lang="hr-HR" sz="2200" dirty="0">
                <a:solidFill>
                  <a:srgbClr val="C00000"/>
                </a:solidFill>
              </a:rPr>
              <a:t>potrebe </a:t>
            </a:r>
            <a:r>
              <a:rPr lang="hr-HR" sz="2200" dirty="0" smtClean="0">
                <a:solidFill>
                  <a:schemeClr val="tx2"/>
                </a:solidFill>
              </a:rPr>
              <a:t>tih </a:t>
            </a:r>
            <a:r>
              <a:rPr lang="hr-HR" sz="2200" dirty="0">
                <a:solidFill>
                  <a:schemeClr val="tx2"/>
                </a:solidFill>
              </a:rPr>
              <a:t>područja zbog razvojnih specifičnosti (geografija, insularnost, demografija, ekonomsko zaostajanje, povijesno nasljeđe, i dr.). </a:t>
            </a:r>
            <a:endParaRPr lang="hr-HR" sz="2200" dirty="0" smtClean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2200" dirty="0" smtClean="0">
                <a:solidFill>
                  <a:schemeClr val="tx2"/>
                </a:solidFill>
              </a:rPr>
              <a:t>Na </a:t>
            </a:r>
            <a:r>
              <a:rPr lang="hr-HR" sz="2200" dirty="0">
                <a:solidFill>
                  <a:schemeClr val="tx2"/>
                </a:solidFill>
              </a:rPr>
              <a:t>osnovi nalaza prikupljenih na nivou </a:t>
            </a:r>
            <a:r>
              <a:rPr lang="hr-HR" sz="2200" dirty="0" smtClean="0">
                <a:solidFill>
                  <a:schemeClr val="tx2"/>
                </a:solidFill>
              </a:rPr>
              <a:t>RH pripremit </a:t>
            </a:r>
            <a:r>
              <a:rPr lang="hr-HR" sz="2200" dirty="0">
                <a:solidFill>
                  <a:schemeClr val="tx2"/>
                </a:solidFill>
              </a:rPr>
              <a:t>će se </a:t>
            </a:r>
            <a:r>
              <a:rPr lang="hr-HR" sz="2200" dirty="0" smtClean="0">
                <a:solidFill>
                  <a:schemeClr val="tx2"/>
                </a:solidFill>
              </a:rPr>
              <a:t>SRR RH u </a:t>
            </a:r>
            <a:r>
              <a:rPr lang="hr-HR" sz="2200" dirty="0">
                <a:solidFill>
                  <a:schemeClr val="tx2"/>
                </a:solidFill>
              </a:rPr>
              <a:t>okviru koje će </a:t>
            </a:r>
            <a:r>
              <a:rPr lang="hr-HR" sz="2200" i="1" dirty="0" smtClean="0">
                <a:solidFill>
                  <a:schemeClr val="tx2"/>
                </a:solidFill>
              </a:rPr>
              <a:t>uz poštivanje interventne logike razvojne politike (tj. hijerarhija i uzročno-posljedične veze) </a:t>
            </a:r>
            <a:r>
              <a:rPr lang="hr-HR" sz="2200" dirty="0" smtClean="0">
                <a:solidFill>
                  <a:schemeClr val="tx2"/>
                </a:solidFill>
              </a:rPr>
              <a:t>biti </a:t>
            </a:r>
            <a:r>
              <a:rPr lang="hr-HR" sz="2200" dirty="0">
                <a:solidFill>
                  <a:srgbClr val="C00000"/>
                </a:solidFill>
              </a:rPr>
              <a:t>definirani ciljevi, prioriteti i mjere,</a:t>
            </a:r>
            <a:r>
              <a:rPr lang="hr-HR" sz="2200" dirty="0">
                <a:solidFill>
                  <a:schemeClr val="tx2"/>
                </a:solidFill>
              </a:rPr>
              <a:t> te čijom provedbom će se nastojati doprinijeti rješavanju identificiranih problema i potreba na regionalnoj i lokalnoj razini</a:t>
            </a:r>
            <a:r>
              <a:rPr lang="hr-HR" sz="2200" dirty="0" smtClean="0">
                <a:solidFill>
                  <a:schemeClr val="tx2"/>
                </a:solidFill>
              </a:rPr>
              <a:t>.</a:t>
            </a:r>
            <a:endParaRPr lang="hr-HR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80512" cy="638132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hr-HR" sz="2400" b="1" dirty="0" smtClean="0">
                <a:solidFill>
                  <a:schemeClr val="tx2"/>
                </a:solidFill>
              </a:rPr>
              <a:t>Prijedlog strukture sudionika SWOT radionica: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25806" t="16385" r="26508" b="5783"/>
          <a:stretch/>
        </p:blipFill>
        <p:spPr bwMode="auto">
          <a:xfrm>
            <a:off x="-2973" y="620688"/>
            <a:ext cx="9252520" cy="623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970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7581528" cy="648072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Faza 1. - Uvodna faza (završena 15.11.2015.)</a:t>
            </a:r>
            <a:endParaRPr lang="hr-H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72816"/>
            <a:ext cx="8064896" cy="468052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smtClean="0">
                <a:solidFill>
                  <a:schemeClr val="tx2">
                    <a:lumMod val="75000"/>
                  </a:schemeClr>
                </a:solidFill>
              </a:rPr>
              <a:t>Obuhvaćala je:</a:t>
            </a:r>
            <a:endParaRPr lang="hr-HR" sz="20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a) upoznavanje 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postojećeg zakonodavnog i 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strateškog okvira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razmatrane 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analitičke podloge, studije i strategije drugih 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tijela</a:t>
            </a:r>
            <a:endParaRPr lang="hr-HR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defTabSz="365125"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b) uspostava kontakata s partnerskim institucijama na nacionalnoj razini – održani inicijalni sastanci s ciljem predstavljanja stručnog tima i konzultiranja o planiranom pristupu Projekta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Tijekom 1. faze provedeno 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je 9 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intervjua (MINPO, MPS, MGIPU i Zavod za prostorni razvoj, MPPI, MZOIP te u MRRFEU s predstavnicima pojedinih uprava). Početkom 2. faze proveden je intervju s predstavnicima MINGO, a u planu je sastanak i s MFIN te nastavak s drugim TDU 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 javnim institucijama</a:t>
            </a:r>
          </a:p>
          <a:p>
            <a:pPr marL="0" indent="0" algn="just" defTabSz="365125"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c) upoznavanje s planiranim aktivnostima koje mogu predstavljati dopunu ili prepreku za ispunjavanje ugovornih obveza – utvrđen metodološki pristup provedbi projekta</a:t>
            </a:r>
            <a:endParaRPr lang="hr-HR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" y="44624"/>
            <a:ext cx="9144000" cy="7200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tx2"/>
                </a:solidFill>
              </a:rPr>
              <a:t>SWOT radionice </a:t>
            </a:r>
            <a:r>
              <a:rPr lang="hr-HR" sz="2400" b="1" dirty="0">
                <a:solidFill>
                  <a:schemeClr val="tx2"/>
                </a:solidFill>
              </a:rPr>
              <a:t>- raspored sudionika po radnim </a:t>
            </a:r>
            <a:r>
              <a:rPr lang="hr-HR" sz="2400" b="1" dirty="0" smtClean="0">
                <a:solidFill>
                  <a:schemeClr val="tx2"/>
                </a:solidFill>
              </a:rPr>
              <a:t>skupinama</a:t>
            </a:r>
            <a:endParaRPr lang="hr-HR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060848"/>
            <a:ext cx="7571184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1800" dirty="0" smtClean="0"/>
          </a:p>
          <a:p>
            <a:pPr marL="0" indent="0">
              <a:buNone/>
            </a:pPr>
            <a:endParaRPr lang="hr-HR" sz="1800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23189" t="20103" r="22754" b="8142"/>
          <a:stretch/>
        </p:blipFill>
        <p:spPr bwMode="auto">
          <a:xfrm>
            <a:off x="251520" y="620688"/>
            <a:ext cx="8856984" cy="612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873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32856"/>
            <a:ext cx="7571184" cy="3312367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 algn="ctr">
              <a:buNone/>
            </a:pPr>
            <a:endParaRPr lang="hr-HR" b="1" dirty="0" smtClean="0"/>
          </a:p>
          <a:p>
            <a:pPr marL="0" indent="0" algn="ctr">
              <a:buNone/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Hvala na pažnji!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7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7581528" cy="792088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Faza 2.  - SWOT analiza</a:t>
            </a:r>
            <a:endParaRPr lang="hr-H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88840"/>
            <a:ext cx="7571184" cy="4752528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hr-HR" sz="1900" dirty="0" smtClean="0">
                <a:solidFill>
                  <a:schemeClr val="tx2">
                    <a:lumMod val="75000"/>
                  </a:schemeClr>
                </a:solidFill>
              </a:rPr>
              <a:t>U tijeku je provedba faze 2. Projekta – </a:t>
            </a:r>
            <a:r>
              <a:rPr lang="hr-HR" sz="1900" b="1" i="1" dirty="0" smtClean="0">
                <a:solidFill>
                  <a:schemeClr val="tx2">
                    <a:lumMod val="75000"/>
                  </a:schemeClr>
                </a:solidFill>
              </a:rPr>
              <a:t>Izrada SWOT analize</a:t>
            </a:r>
            <a:r>
              <a:rPr lang="hr-HR" sz="1900" i="1" dirty="0" smtClean="0">
                <a:solidFill>
                  <a:schemeClr val="tx2">
                    <a:lumMod val="75000"/>
                  </a:schemeClr>
                </a:solidFill>
              </a:rPr>
              <a:t> na razini RH te za sve utvrđene prostorne cjeline unutar statističkih regija i prve partnerske konzultacije</a:t>
            </a:r>
          </a:p>
          <a:p>
            <a:pPr algn="just">
              <a:spcAft>
                <a:spcPts val="1200"/>
              </a:spcAft>
            </a:pPr>
            <a:r>
              <a:rPr lang="hr-HR" sz="1900" b="1" dirty="0" smtClean="0">
                <a:solidFill>
                  <a:schemeClr val="tx2">
                    <a:lumMod val="75000"/>
                  </a:schemeClr>
                </a:solidFill>
              </a:rPr>
              <a:t>Planirane aktivnosti:</a:t>
            </a:r>
          </a:p>
          <a:p>
            <a:pPr marL="457200" lvl="1" indent="0" algn="just">
              <a:spcAft>
                <a:spcPts val="1200"/>
              </a:spcAft>
              <a:buNone/>
            </a:pPr>
            <a:r>
              <a:rPr lang="hr-HR" sz="1900" dirty="0" smtClean="0">
                <a:solidFill>
                  <a:schemeClr val="tx2">
                    <a:lumMod val="75000"/>
                  </a:schemeClr>
                </a:solidFill>
              </a:rPr>
              <a:t>-  Utvrditi optimalne prostorne cjeline unutar NUTS II regija za utvrđivanje razvojnih prioriteta (radni prijedlog 3 prostorne cjeline u okviru Kontinentalne Hrvatske i 2 u okviru Jadranske Hrvatske)</a:t>
            </a:r>
          </a:p>
          <a:p>
            <a:pPr marL="457200" lvl="1" indent="0" algn="just">
              <a:buNone/>
            </a:pPr>
            <a:r>
              <a:rPr lang="hr-HR" sz="1900" dirty="0" smtClean="0">
                <a:solidFill>
                  <a:schemeClr val="tx2">
                    <a:lumMod val="75000"/>
                  </a:schemeClr>
                </a:solidFill>
              </a:rPr>
              <a:t>- Organizirati </a:t>
            </a:r>
            <a:r>
              <a:rPr lang="hr-HR" sz="1900" dirty="0">
                <a:solidFill>
                  <a:schemeClr val="tx2">
                    <a:lumMod val="75000"/>
                  </a:schemeClr>
                </a:solidFill>
              </a:rPr>
              <a:t>tri ciklusa partnerskih konzultacija</a:t>
            </a:r>
          </a:p>
          <a:p>
            <a:pPr lvl="1" algn="just">
              <a:spcAft>
                <a:spcPts val="600"/>
              </a:spcAft>
              <a:buFontTx/>
              <a:buChar char="-"/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69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da RH font - Heading / Body">
      <a:majorFont>
        <a:latin typeface="VladaRHSerif Reg"/>
        <a:ea typeface=""/>
        <a:cs typeface=""/>
      </a:majorFont>
      <a:minorFont>
        <a:latin typeface="VladaRHSans Re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da RH font - Heading / Body">
      <a:majorFont>
        <a:latin typeface="VladaRHSerif Reg"/>
        <a:ea typeface=""/>
        <a:cs typeface=""/>
      </a:majorFont>
      <a:minorFont>
        <a:latin typeface="VladaRHSans Re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3174</Words>
  <Application>Microsoft Office PowerPoint</Application>
  <PresentationFormat>On-screen Show (4:3)</PresentationFormat>
  <Paragraphs>550</Paragraphs>
  <Slides>81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83" baseType="lpstr">
      <vt:lpstr>Office Theme</vt:lpstr>
      <vt:lpstr>1_Office Theme</vt:lpstr>
      <vt:lpstr>Izrada Strategije regionalnog razvoja Republike Hrvatske  - Projekt: Definiranje razvojnih prioriteta na razini statističkih (NUTS II) regija –   Faza 2 – SWOT analiza JADRANSKA HRVATSKA</vt:lpstr>
      <vt:lpstr>Program</vt:lpstr>
      <vt:lpstr>CILJ POLITIKE REGIONALNOG RAZVOJA RH  (ZRR, čl.2 NN 147/2014)</vt:lpstr>
      <vt:lpstr>Strategija regionalnoga razvoja RH (SRR)</vt:lpstr>
      <vt:lpstr>Projekt Definiranje razvojnih prioriteta na razini statističkih (NUTS II) regija</vt:lpstr>
      <vt:lpstr>Očekivani rezultati Projekta</vt:lpstr>
      <vt:lpstr>Faze u provedbi Projekta</vt:lpstr>
      <vt:lpstr>Faza 1. - Uvodna faza (završena 15.11.2015.)</vt:lpstr>
      <vt:lpstr>Faza 2.  - SWOT analiza</vt:lpstr>
      <vt:lpstr>Aktivnost: Prostorne cjeline unutar NUTS II regija</vt:lpstr>
      <vt:lpstr>PowerPoint Presentation</vt:lpstr>
      <vt:lpstr>Radni prijedlog prostornih cjelina unutar NUTS II regija</vt:lpstr>
      <vt:lpstr>Aktivnost: 1. partnerske konzultacije</vt:lpstr>
      <vt:lpstr>Faza 3. – Strateški ciljevi, prioriteti i mjere</vt:lpstr>
      <vt:lpstr>Faza 4. – Provedbeni mehanizmi i financijski okvir </vt:lpstr>
      <vt:lpstr>Faza 5. – Završna faza </vt:lpstr>
      <vt:lpstr>OSNOVNA ANALIZA  Analitička podloga za izradu Strategije regionalnog razvoja RH i prilozi dostupni su na sljedećoj poveznici:  https://razvoj.gov.hr/o-ministarstvu/djelokrug-1939/regionalni-razvoj/razvojne-strategije/111 </vt:lpstr>
      <vt:lpstr>PowerPoint Presentation</vt:lpstr>
      <vt:lpstr>Bruto domaći proizvod po stanovniku, županije Jadranske Hrvatske, 2011., u kunama</vt:lpstr>
      <vt:lpstr>Struktura BDV-a, Jadranska Hrvatska, 2011.</vt:lpstr>
      <vt:lpstr>Županije s visokom specijalizacijom u djelatnostima poljoprivrede, ribarstva i šumarstva, 2008. i 2011.</vt:lpstr>
      <vt:lpstr>Županije s visokom specijalizacijom u djelatnostima prerađivačka industrija, rudarstvo i vađenje te ostale industrije, 2008. i 2011. </vt:lpstr>
      <vt:lpstr>Županije s visokom specijalizacijom u djelatnosti građevinarstva, 2008. i 2011.</vt:lpstr>
      <vt:lpstr>Županije s visokom specijalizacijom u trgovini na veliko i malo, prijevozu i skladištenju, smještaju, pripremi i usluživanju hrane</vt:lpstr>
      <vt:lpstr>Udio investicija u BDP-u, Jadranska Hrvatska</vt:lpstr>
      <vt:lpstr>Rangiranje županija prema konkurentnosti, 2013.</vt:lpstr>
      <vt:lpstr>Broj poduzeća na 000 stanovnika, 2008 i 2013.</vt:lpstr>
      <vt:lpstr>Pokrivenost uvoza izvozom (roba i usluga), Jadranska Hrvatska, 2008. i 2013.</vt:lpstr>
      <vt:lpstr>Robni uvoz i izvoz poduzetnika, Jadranska Hrvatska, 2013.</vt:lpstr>
      <vt:lpstr>Izdaci za razvoj po poduzeću (RH=100), 2013.</vt:lpstr>
      <vt:lpstr>Stope nezaposlenosti (15-64), Popis 2011.</vt:lpstr>
      <vt:lpstr>Stope nezaposlenosti mladih osoba (15-24)</vt:lpstr>
      <vt:lpstr>Stope nezaposlenosti starijih osoba (55-64)</vt:lpstr>
      <vt:lpstr>PowerPoint Presentation</vt:lpstr>
      <vt:lpstr>PowerPoint Presentation</vt:lpstr>
      <vt:lpstr>PowerPoint Presentation</vt:lpstr>
      <vt:lpstr>PowerPoint Presentation</vt:lpstr>
      <vt:lpstr>Prirodni prirast stanovništva RH – JLS 1998.-2013.</vt:lpstr>
      <vt:lpstr>Struktura nezaposlenih prema razini obrazovanja, prosjek 2008.-2013.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PROMETNA INFRASTRUKTURA</vt:lpstr>
      <vt:lpstr>Paneuropska prometna mreža</vt:lpstr>
      <vt:lpstr>Duljina cesta prema kategoriji, Jadranska Hrvatska i RH, 2012., km</vt:lpstr>
      <vt:lpstr>Ukupno kilometara cesta po županijama  Jadranske Hrvatske, 2012.</vt:lpstr>
      <vt:lpstr>Gustoća cestovne mreže (m/km2), 2012. </vt:lpstr>
      <vt:lpstr>Ukupno kilometara autocesta, 2012. </vt:lpstr>
      <vt:lpstr>Državne, županijske i lokalne ceste, km</vt:lpstr>
      <vt:lpstr>Mreža željeznica u Republici Hrvatskoj</vt:lpstr>
      <vt:lpstr>Promet putnika (000) u zračnim lukama, 2014. </vt:lpstr>
      <vt:lpstr>PowerPoint Presentation</vt:lpstr>
      <vt:lpstr>Investicije i tekući izdaci u zaštitu okoliša  po stanovniku* u kunama</vt:lpstr>
      <vt:lpstr>PowerPoint Presentation</vt:lpstr>
      <vt:lpstr>Struktura investicija u zaštitu okoliša po sastavnicama okoliša u RH u 2011. godini</vt:lpstr>
      <vt:lpstr>Struktura investicija u zaštitu okoliša po sastavnicama okoliša u RH u 2011. godini</vt:lpstr>
      <vt:lpstr>Prijavljeni neopasni i opasni proizvodni otpad u Jadranskoj Hrvatskoj i RH 000 tona, 2011. godine</vt:lpstr>
      <vt:lpstr>PowerPoint Presentation</vt:lpstr>
      <vt:lpstr>PowerPoint Presentation</vt:lpstr>
      <vt:lpstr>PowerPoint Presentation</vt:lpstr>
      <vt:lpstr>PowerPoint Presentation</vt:lpstr>
      <vt:lpstr>STRATEŠKO PLANIRANJE  – STRATEGIJE, PROGRAMI, PROJEKTI</vt:lpstr>
      <vt:lpstr>POSEBNOSTI SUVREMENOG PLANIRANJA</vt:lpstr>
      <vt:lpstr>RAZVOJNO UPRAVLJANJE „ODOZGO I ODOZDO“</vt:lpstr>
      <vt:lpstr>PowerPoint Presentation</vt:lpstr>
      <vt:lpstr>VERTIKALNA KOORDINACIJA RAZVOJNIH AKTIVNOSTI</vt:lpstr>
      <vt:lpstr>HORIZONTALNA &amp; HORIZONTALNO-VERTIKALNA KOORDINACIJA RAZVOJNIH AKTIVNOSTI</vt:lpstr>
      <vt:lpstr>VODSTVO (LEADERSHIP)</vt:lpstr>
      <vt:lpstr>I. ciklus partnerskih konzultacija  SWOT RADIONICA u Krapini, Rijeci, Šibeniku, Slavonskom Brodu, Bjelovaru 11.- 21. prosinca 2015.</vt:lpstr>
      <vt:lpstr>Svrha radionice </vt:lpstr>
      <vt:lpstr>Cilj radionice</vt:lpstr>
      <vt:lpstr>PowerPoint Presentation</vt:lpstr>
      <vt:lpstr>SWOT radionice - raspored sudionika po radnim skupinama</vt:lpstr>
      <vt:lpstr>PowerPoint Presentation</vt:lpstr>
    </vt:vector>
  </TitlesOfParts>
  <Company>vrh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Filip Ponjan</dc:creator>
  <cp:lastModifiedBy>Sumpor Marijana</cp:lastModifiedBy>
  <cp:revision>220</cp:revision>
  <cp:lastPrinted>2015-12-10T14:58:48Z</cp:lastPrinted>
  <dcterms:created xsi:type="dcterms:W3CDTF">2015-01-26T10:16:16Z</dcterms:created>
  <dcterms:modified xsi:type="dcterms:W3CDTF">2016-01-18T14:33:51Z</dcterms:modified>
</cp:coreProperties>
</file>